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4" r:id="rId11"/>
    <p:sldId id="266" r:id="rId12"/>
    <p:sldId id="268" r:id="rId13"/>
    <p:sldId id="267" r:id="rId14"/>
    <p:sldId id="269" r:id="rId15"/>
    <p:sldId id="271" r:id="rId16"/>
    <p:sldId id="270" r:id="rId17"/>
    <p:sldId id="274" r:id="rId18"/>
    <p:sldId id="275" r:id="rId19"/>
    <p:sldId id="276" r:id="rId20"/>
    <p:sldId id="285" r:id="rId21"/>
    <p:sldId id="287" r:id="rId22"/>
    <p:sldId id="281" r:id="rId23"/>
    <p:sldId id="278" r:id="rId24"/>
    <p:sldId id="279" r:id="rId25"/>
    <p:sldId id="280" r:id="rId26"/>
    <p:sldId id="282" r:id="rId27"/>
    <p:sldId id="288" r:id="rId28"/>
    <p:sldId id="289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5F78-CEA2-473F-A514-CB07419F3505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C54FA-0588-4048-87F0-913D2138A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0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C54FA-0588-4048-87F0-913D2138AE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30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9293-D4EB-2429-97CD-624AEE82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46C035D-3802-B070-2A18-F1D1ED1F3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93D4A5-7021-D4EB-FCB9-88F96B653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D5A3DE-D09B-C767-8F90-DF0DDE695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C54FA-0588-4048-87F0-913D2138AE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10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alth_Level_Seven_Internationa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alth_Level_Seven_Internationa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ndor" TargetMode="External"/><Relationship Id="rId2" Type="http://schemas.openxmlformats.org/officeDocument/2006/relationships/hyperlink" Target="https://en.wikipedia.org/wiki/Econom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witching_barriers" TargetMode="External"/><Relationship Id="rId4" Type="http://schemas.openxmlformats.org/officeDocument/2006/relationships/hyperlink" Target="https://en.wikipedia.org/wiki/Product_(business)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894BD-90EF-3CCD-0731-61C0B6813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More</a:t>
            </a:r>
            <a:r>
              <a:rPr lang="pl-PL" dirty="0"/>
              <a:t> data,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891951-549F-251F-5BC5-7FB63D8EC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10820400" cy="6858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Oskar Bożek </a:t>
            </a:r>
          </a:p>
          <a:p>
            <a:r>
              <a:rPr lang="pl-PL" dirty="0" err="1"/>
              <a:t>Department</a:t>
            </a:r>
            <a:r>
              <a:rPr lang="pl-PL" dirty="0"/>
              <a:t> of </a:t>
            </a:r>
            <a:r>
              <a:rPr lang="pl-PL" dirty="0" err="1"/>
              <a:t>Radiology</a:t>
            </a:r>
            <a:r>
              <a:rPr lang="pl-PL" dirty="0"/>
              <a:t> and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Medicine</a:t>
            </a:r>
            <a:r>
              <a:rPr lang="pl-PL" dirty="0"/>
              <a:t>, </a:t>
            </a:r>
            <a:r>
              <a:rPr lang="pl-PL" dirty="0" err="1"/>
              <a:t>Medical</a:t>
            </a:r>
            <a:r>
              <a:rPr lang="pl-PL" dirty="0"/>
              <a:t> University of Silesia in Katowice</a:t>
            </a:r>
          </a:p>
        </p:txBody>
      </p:sp>
    </p:spTree>
    <p:extLst>
      <p:ext uri="{BB962C8B-B14F-4D97-AF65-F5344CB8AC3E}">
        <p14:creationId xmlns:p14="http://schemas.microsoft.com/office/powerpoint/2010/main" val="9596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345D-7152-441C-5C40-BE1B59B5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5B7102-5F54-0081-02AF-6F566A69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E50415-90FB-E3F3-2CCC-81A85938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 – </a:t>
            </a:r>
            <a:r>
              <a:rPr lang="pl-PL" dirty="0" err="1"/>
              <a:t>ultimate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data, and „the data” </a:t>
            </a:r>
            <a:r>
              <a:rPr lang="pl-PL" dirty="0" err="1"/>
              <a:t>itself</a:t>
            </a:r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261251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A1A38-0FA7-3377-5A57-ABA66861F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FDF5CC9-248A-B4BA-A60F-69ECEB3C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CCOW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9F456E-B625-37C9-F0CA-CB72C83E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CCOW</a:t>
            </a:r>
            <a:r>
              <a:rPr lang="en-US" sz="3600" dirty="0"/>
              <a:t> (</a:t>
            </a:r>
            <a:r>
              <a:rPr lang="en-US" sz="3600" i="1" dirty="0"/>
              <a:t>pr</a:t>
            </a:r>
            <a:r>
              <a:rPr lang="en-US" sz="3600" dirty="0"/>
              <a:t> /</a:t>
            </a:r>
            <a:r>
              <a:rPr lang="en-US" sz="3600" dirty="0" err="1"/>
              <a:t>seacow</a:t>
            </a:r>
            <a:r>
              <a:rPr lang="en-US" sz="3600" dirty="0"/>
              <a:t>/) or </a:t>
            </a:r>
            <a:r>
              <a:rPr lang="en-US" sz="3600" b="1" dirty="0"/>
              <a:t>Clinical Context Object Workgroup</a:t>
            </a:r>
            <a:r>
              <a:rPr lang="en-US" sz="3600" dirty="0"/>
              <a:t> is a </a:t>
            </a:r>
            <a:r>
              <a:rPr lang="en-US" sz="3600" dirty="0">
                <a:hlinkClick r:id="rId2" tooltip="Health Level Seven International"/>
              </a:rPr>
              <a:t>Health Level Seven International</a:t>
            </a:r>
            <a:r>
              <a:rPr lang="en-US" sz="3600" dirty="0"/>
              <a:t> </a:t>
            </a:r>
            <a:r>
              <a:rPr lang="pl-PL" sz="3600" dirty="0"/>
              <a:t>(HL7) </a:t>
            </a:r>
            <a:r>
              <a:rPr lang="en-US" sz="3600" dirty="0"/>
              <a:t>standard protocol designed to enable disparate applications to synchronize in real time, and at the user-interface level. It is vendor independent and allows applications to present information at the desktop and portal level in a unified way.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6369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5634-D310-503B-0BE3-3EE1A955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30EEEEB-EFA4-6DBF-BB4B-1A65C5DB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CCOW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B3D70FD-BCF5-F870-6EA1-5FA78BD8C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CCOW</a:t>
            </a:r>
            <a:r>
              <a:rPr lang="en-US" sz="3600" dirty="0"/>
              <a:t> (</a:t>
            </a:r>
            <a:r>
              <a:rPr lang="en-US" sz="3600" i="1" dirty="0"/>
              <a:t>pr</a:t>
            </a:r>
            <a:r>
              <a:rPr lang="en-US" sz="3600" dirty="0"/>
              <a:t> /</a:t>
            </a:r>
            <a:r>
              <a:rPr lang="en-US" sz="3600" dirty="0" err="1"/>
              <a:t>seacow</a:t>
            </a:r>
            <a:r>
              <a:rPr lang="en-US" sz="3600" dirty="0"/>
              <a:t>/) or </a:t>
            </a:r>
            <a:r>
              <a:rPr lang="en-US" sz="3600" b="1" dirty="0"/>
              <a:t>Clinical Context Object Workgroup</a:t>
            </a:r>
            <a:r>
              <a:rPr lang="en-US" sz="3600" dirty="0"/>
              <a:t> is a </a:t>
            </a:r>
            <a:r>
              <a:rPr lang="en-US" sz="3600" dirty="0">
                <a:hlinkClick r:id="rId2" tooltip="Health Level Seven International"/>
              </a:rPr>
              <a:t>Health Level Seven International</a:t>
            </a:r>
            <a:r>
              <a:rPr lang="en-US" sz="3600" dirty="0"/>
              <a:t> </a:t>
            </a:r>
            <a:r>
              <a:rPr lang="pl-PL" sz="3600" dirty="0"/>
              <a:t>(HL7) </a:t>
            </a:r>
            <a:r>
              <a:rPr lang="en-US" sz="3600" dirty="0"/>
              <a:t>standard protocol designed to enable disparate applications to synchronize in real time, and at the user-interface level. It is vendor independent and allows applications to present information at the desktop and portal level in a unified way.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6415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A852-03A4-C979-61A3-3950ED75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94B8F12-6777-3BB5-D2C1-C645A926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CCOW –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F77D8D8-1B7D-AAFB-ACF7-3074945B7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After the application authenticates itself with the CCOW vault, the applications are ready to communicate the context (a.k.a. the active user). Here would be a step-by-step example of a CCOW exchange: </a:t>
            </a:r>
          </a:p>
          <a:p>
            <a:r>
              <a:rPr lang="en-US" sz="1600" dirty="0"/>
              <a:t>The computer boots up and the medical applications load.</a:t>
            </a:r>
          </a:p>
          <a:p>
            <a:r>
              <a:rPr lang="en-US" sz="1600" dirty="0"/>
              <a:t>Each application logs into CCOW using its secret passcode (and unique application name).</a:t>
            </a:r>
          </a:p>
          <a:p>
            <a:r>
              <a:rPr lang="en-US" sz="1600" dirty="0"/>
              <a:t>The compliant application displays a login prompt, and the user logs in as "Mary Jane".</a:t>
            </a:r>
          </a:p>
          <a:p>
            <a:r>
              <a:rPr lang="en-US" sz="1600" dirty="0"/>
              <a:t>Mary Jane has a "CCOW ID". Let us assume that her CCOW ID is "</a:t>
            </a:r>
            <a:r>
              <a:rPr lang="en-US" sz="1600" dirty="0" err="1"/>
              <a:t>MJane</a:t>
            </a:r>
            <a:r>
              <a:rPr lang="en-US" sz="1600" dirty="0"/>
              <a:t>".</a:t>
            </a:r>
          </a:p>
          <a:p>
            <a:r>
              <a:rPr lang="en-US" sz="1600" dirty="0"/>
              <a:t>The compliant application notifies the CCOW vault that "</a:t>
            </a:r>
            <a:r>
              <a:rPr lang="en-US" sz="1600" dirty="0" err="1"/>
              <a:t>MJane</a:t>
            </a:r>
            <a:r>
              <a:rPr lang="en-US" sz="1600" dirty="0"/>
              <a:t>" is now logged in.</a:t>
            </a:r>
          </a:p>
          <a:p>
            <a:r>
              <a:rPr lang="en-US" sz="1600" dirty="0"/>
              <a:t>Once CCOW verifies that "</a:t>
            </a:r>
            <a:r>
              <a:rPr lang="en-US" sz="1600" dirty="0" err="1"/>
              <a:t>MJane</a:t>
            </a:r>
            <a:r>
              <a:rPr lang="en-US" sz="1600" dirty="0"/>
              <a:t>" is a valid CCOW user, the vault notifies all the other applications that "</a:t>
            </a:r>
            <a:r>
              <a:rPr lang="en-US" sz="1600" dirty="0" err="1"/>
              <a:t>MJane</a:t>
            </a:r>
            <a:r>
              <a:rPr lang="en-US" sz="1600" dirty="0"/>
              <a:t>" is logged in.</a:t>
            </a:r>
          </a:p>
          <a:p>
            <a:r>
              <a:rPr lang="en-US" sz="1600" dirty="0"/>
              <a:t>All of the other applications realize that the CCOW ID "</a:t>
            </a:r>
            <a:r>
              <a:rPr lang="en-US" sz="1600" dirty="0" err="1"/>
              <a:t>MJane</a:t>
            </a:r>
            <a:r>
              <a:rPr lang="en-US" sz="1600" dirty="0"/>
              <a:t>" is referring to "Mary Jane" (because they have been configured as such). They log in "Mary Jane" automatically.</a:t>
            </a:r>
          </a:p>
          <a:p>
            <a:r>
              <a:rPr lang="en-US" sz="1600" dirty="0"/>
              <a:t>The transaction is complete. All of the applications running on the machine have been automatically logged in as "Mary Jane".</a:t>
            </a:r>
          </a:p>
        </p:txBody>
      </p:sp>
    </p:spTree>
    <p:extLst>
      <p:ext uri="{BB962C8B-B14F-4D97-AF65-F5344CB8AC3E}">
        <p14:creationId xmlns:p14="http://schemas.microsoft.com/office/powerpoint/2010/main" val="159072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9B2B-3249-3471-9382-27AF3AE9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0037A8-36E9-7964-0134-3B2C016B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CCOW –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7CEC0D7-34E1-C580-32B5-B6359844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6000" dirty="0"/>
              <a:t>It </a:t>
            </a:r>
            <a:r>
              <a:rPr lang="pl-PL" sz="6000" dirty="0" err="1"/>
              <a:t>does</a:t>
            </a:r>
            <a:r>
              <a:rPr lang="pl-PL" sz="6000" dirty="0"/>
              <a:t> not. </a:t>
            </a:r>
          </a:p>
          <a:p>
            <a:r>
              <a:rPr lang="pl-PL" sz="4400" dirty="0" err="1"/>
              <a:t>Nearly</a:t>
            </a:r>
            <a:r>
              <a:rPr lang="pl-PL" sz="4400" dirty="0"/>
              <a:t> no </a:t>
            </a:r>
            <a:r>
              <a:rPr lang="pl-PL" sz="4400" dirty="0" err="1"/>
              <a:t>practical</a:t>
            </a:r>
            <a:r>
              <a:rPr lang="pl-PL" sz="4400" dirty="0"/>
              <a:t> </a:t>
            </a:r>
            <a:r>
              <a:rPr lang="pl-PL" sz="4400" dirty="0" err="1"/>
              <a:t>implementation</a:t>
            </a:r>
            <a:r>
              <a:rPr lang="pl-PL" sz="4400" dirty="0"/>
              <a:t> </a:t>
            </a:r>
            <a:r>
              <a:rPr lang="pl-PL" sz="4400" dirty="0" err="1"/>
              <a:t>since</a:t>
            </a:r>
            <a:r>
              <a:rPr lang="pl-PL" sz="4400" dirty="0"/>
              <a:t> 1998</a:t>
            </a:r>
          </a:p>
          <a:p>
            <a:r>
              <a:rPr lang="pl-PL" sz="6000" dirty="0"/>
              <a:t>… </a:t>
            </a:r>
            <a:r>
              <a:rPr lang="en-US" sz="4000" dirty="0"/>
              <a:t>This </a:t>
            </a:r>
            <a:r>
              <a:rPr lang="en-US" sz="4000" i="1" dirty="0"/>
              <a:t>specification</a:t>
            </a:r>
            <a:r>
              <a:rPr lang="en-US" sz="4000" dirty="0"/>
              <a:t> has been retired. </a:t>
            </a:r>
            <a:br>
              <a:rPr lang="pl-PL" sz="4000" dirty="0"/>
            </a:br>
            <a:r>
              <a:rPr lang="en-US" sz="4000" dirty="0"/>
              <a:t>It is being replaced by </a:t>
            </a:r>
            <a:r>
              <a:rPr lang="en-US" sz="4000" i="1" dirty="0"/>
              <a:t>HL7</a:t>
            </a:r>
            <a:r>
              <a:rPr lang="en-US" sz="4000" dirty="0"/>
              <a:t> </a:t>
            </a:r>
            <a:r>
              <a:rPr lang="en-US" sz="4000" dirty="0" err="1"/>
              <a:t>FHIRCast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9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ED43A-DF3E-5ED0-9053-666F832C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764373"/>
            <a:ext cx="10336306" cy="1293028"/>
          </a:xfrm>
        </p:spPr>
        <p:txBody>
          <a:bodyPr/>
          <a:lstStyle/>
          <a:p>
            <a:r>
              <a:rPr lang="pl-PL" dirty="0" err="1"/>
              <a:t>Standards</a:t>
            </a:r>
            <a:r>
              <a:rPr lang="pl-PL" dirty="0"/>
              <a:t> - https://xkcd.com/927/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BA0117-4093-2FCB-CF61-36D977407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760" y="1667435"/>
            <a:ext cx="9187228" cy="51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2A625-7239-2FE1-2E2D-7CB8B5ADC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57D10F9-8C45-0019-9E02-A49E7933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SSO – Single </a:t>
            </a:r>
            <a:r>
              <a:rPr lang="pl-PL" dirty="0" err="1"/>
              <a:t>sign</a:t>
            </a:r>
            <a:r>
              <a:rPr lang="pl-PL" dirty="0"/>
              <a:t> 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DF71221-A3B6-D5D3-C2AC-6D9DE449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6000" dirty="0" err="1"/>
              <a:t>Physician</a:t>
            </a:r>
            <a:r>
              <a:rPr lang="pl-PL" sz="6000" dirty="0"/>
              <a:t>/</a:t>
            </a:r>
            <a:r>
              <a:rPr lang="pl-PL" sz="6000" dirty="0" err="1"/>
              <a:t>medical</a:t>
            </a:r>
            <a:r>
              <a:rPr lang="pl-PL" sz="6000" dirty="0"/>
              <a:t> </a:t>
            </a:r>
            <a:r>
              <a:rPr lang="pl-PL" sz="6000" dirty="0" err="1"/>
              <a:t>employee</a:t>
            </a:r>
            <a:r>
              <a:rPr lang="pl-PL" sz="6000" dirty="0"/>
              <a:t> </a:t>
            </a:r>
            <a:r>
              <a:rPr lang="pl-PL" sz="6000" dirty="0" err="1"/>
              <a:t>context</a:t>
            </a:r>
            <a:endParaRPr lang="pl-PL" sz="6000" dirty="0"/>
          </a:p>
          <a:p>
            <a:pPr marL="0" indent="0">
              <a:buNone/>
            </a:pPr>
            <a:r>
              <a:rPr lang="pl-PL" sz="6000" dirty="0" err="1"/>
              <a:t>Sometimes</a:t>
            </a:r>
            <a:r>
              <a:rPr lang="pl-PL" sz="6000" dirty="0"/>
              <a:t> </a:t>
            </a:r>
            <a:r>
              <a:rPr lang="pl-PL" sz="6000" dirty="0" err="1"/>
              <a:t>it</a:t>
            </a:r>
            <a:r>
              <a:rPr lang="pl-PL" sz="6000" dirty="0"/>
              <a:t> </a:t>
            </a:r>
            <a:r>
              <a:rPr lang="pl-PL" sz="6000" dirty="0" err="1"/>
              <a:t>work</a:t>
            </a:r>
            <a:r>
              <a:rPr lang="pl-PL" sz="6000" dirty="0"/>
              <a:t>…</a:t>
            </a:r>
          </a:p>
          <a:p>
            <a:pPr marL="0" indent="0">
              <a:buNone/>
            </a:pPr>
            <a:r>
              <a:rPr lang="pl-PL" sz="6000" dirty="0"/>
              <a:t>(HIS, Workstation </a:t>
            </a:r>
            <a:r>
              <a:rPr lang="pl-PL" sz="6000" dirty="0" err="1"/>
              <a:t>level</a:t>
            </a:r>
            <a:r>
              <a:rPr lang="pl-PL" sz="60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57481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71857-F475-F870-53C8-0FA3F8C1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3EBF4-F04F-39E5-B78A-833DC598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764373"/>
            <a:ext cx="10336306" cy="1293028"/>
          </a:xfrm>
        </p:spPr>
        <p:txBody>
          <a:bodyPr/>
          <a:lstStyle/>
          <a:p>
            <a:r>
              <a:rPr lang="pl-PL" dirty="0" err="1"/>
              <a:t>Standards</a:t>
            </a:r>
            <a:r>
              <a:rPr lang="pl-PL" dirty="0"/>
              <a:t> - https://xkcd.com/927/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80E5EA-889B-6E93-D784-8A15FCAD1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760" y="1667435"/>
            <a:ext cx="9187228" cy="51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A05DB-B675-7167-1AF3-620DB3B0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Standards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do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3D753-FE34-E96A-785D-01E048A5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A4 (</a:t>
            </a:r>
            <a:r>
              <a:rPr lang="pl-PL" dirty="0" err="1"/>
              <a:t>exception</a:t>
            </a:r>
            <a:r>
              <a:rPr lang="pl-PL" dirty="0"/>
              <a:t>: US)</a:t>
            </a:r>
          </a:p>
          <a:p>
            <a:r>
              <a:rPr lang="pl-PL" dirty="0"/>
              <a:t>PDF (</a:t>
            </a:r>
            <a:r>
              <a:rPr lang="pl-PL" dirty="0" err="1"/>
              <a:t>important</a:t>
            </a:r>
            <a:r>
              <a:rPr lang="pl-PL" dirty="0"/>
              <a:t>: </a:t>
            </a:r>
            <a:r>
              <a:rPr lang="pl-PL" dirty="0" err="1"/>
              <a:t>digital</a:t>
            </a:r>
            <a:r>
              <a:rPr lang="pl-PL" dirty="0"/>
              <a:t> </a:t>
            </a:r>
            <a:r>
              <a:rPr lang="pl-PL" dirty="0" err="1"/>
              <a:t>signature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). No </a:t>
            </a:r>
            <a:r>
              <a:rPr lang="pl-PL" dirty="0" err="1"/>
              <a:t>structure</a:t>
            </a:r>
            <a:endParaRPr lang="pl-PL" dirty="0"/>
          </a:p>
          <a:p>
            <a:r>
              <a:rPr lang="pl-PL" dirty="0"/>
              <a:t>HL7 (</a:t>
            </a:r>
            <a:r>
              <a:rPr lang="pl-PL" dirty="0" err="1"/>
              <a:t>somehow</a:t>
            </a:r>
            <a:r>
              <a:rPr lang="pl-PL" dirty="0"/>
              <a:t>… </a:t>
            </a:r>
            <a:r>
              <a:rPr lang="pl-PL" dirty="0" err="1"/>
              <a:t>between</a:t>
            </a:r>
            <a:r>
              <a:rPr lang="pl-PL" dirty="0"/>
              <a:t> HIS and RIS/LIS)</a:t>
            </a:r>
          </a:p>
          <a:p>
            <a:r>
              <a:rPr lang="pl-PL" dirty="0"/>
              <a:t>DICOM (… but)</a:t>
            </a:r>
          </a:p>
          <a:p>
            <a:r>
              <a:rPr lang="pl-PL" dirty="0"/>
              <a:t>~XML</a:t>
            </a:r>
          </a:p>
          <a:p>
            <a:endParaRPr lang="pl-PL" dirty="0"/>
          </a:p>
          <a:p>
            <a:r>
              <a:rPr lang="pl-PL" dirty="0"/>
              <a:t>No </a:t>
            </a:r>
            <a:r>
              <a:rPr lang="pl-PL" dirty="0" err="1"/>
              <a:t>wirespread</a:t>
            </a:r>
            <a:r>
              <a:rPr lang="pl-PL" dirty="0"/>
              <a:t> standard for </a:t>
            </a:r>
            <a:r>
              <a:rPr lang="pl-PL" dirty="0" err="1"/>
              <a:t>signals</a:t>
            </a:r>
            <a:r>
              <a:rPr lang="pl-PL" dirty="0"/>
              <a:t> (ECG, EEG) (</a:t>
            </a:r>
            <a:r>
              <a:rPr lang="pl-PL" dirty="0" err="1"/>
              <a:t>even</a:t>
            </a:r>
            <a:r>
              <a:rPr lang="pl-PL" dirty="0"/>
              <a:t> ECG </a:t>
            </a:r>
            <a:r>
              <a:rPr lang="pl-PL" dirty="0" err="1"/>
              <a:t>paper</a:t>
            </a:r>
            <a:r>
              <a:rPr lang="pl-PL" dirty="0"/>
              <a:t> </a:t>
            </a:r>
            <a:r>
              <a:rPr lang="pl-PL" dirty="0" err="1"/>
              <a:t>roll</a:t>
            </a:r>
            <a:r>
              <a:rPr lang="pl-PL" dirty="0"/>
              <a:t>)</a:t>
            </a:r>
          </a:p>
          <a:p>
            <a:r>
              <a:rPr lang="pl-PL" dirty="0"/>
              <a:t>No </a:t>
            </a:r>
            <a:r>
              <a:rPr lang="pl-PL" dirty="0" err="1"/>
              <a:t>adoption</a:t>
            </a:r>
            <a:r>
              <a:rPr lang="pl-PL" dirty="0"/>
              <a:t> of DICOM SR</a:t>
            </a:r>
          </a:p>
          <a:p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must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867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295C-DF54-937D-670D-6241523F1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BD312-E9FA-813D-3CA0-152EF7C5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070" y="764373"/>
            <a:ext cx="1999129" cy="1293028"/>
          </a:xfrm>
        </p:spPr>
        <p:txBody>
          <a:bodyPr/>
          <a:lstStyle/>
          <a:p>
            <a:r>
              <a:rPr lang="pl-PL" dirty="0"/>
              <a:t>DICOM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0078D9-3543-CDF4-31ED-F11944DE6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817" y="152013"/>
            <a:ext cx="5955583" cy="670598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8F39D43-776D-8DF9-8BC3-84AB26891145}"/>
              </a:ext>
            </a:extLst>
          </p:cNvPr>
          <p:cNvSpPr txBox="1">
            <a:spLocks/>
          </p:cNvSpPr>
          <p:nvPr/>
        </p:nvSpPr>
        <p:spPr>
          <a:xfrm>
            <a:off x="9507070" y="4574373"/>
            <a:ext cx="236668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dirty="0"/>
          </a:p>
          <a:p>
            <a:pPr algn="ctr"/>
            <a:r>
              <a:rPr lang="pl-PL" dirty="0"/>
              <a:t>IMAGING DATA</a:t>
            </a:r>
          </a:p>
        </p:txBody>
      </p:sp>
    </p:spTree>
    <p:extLst>
      <p:ext uri="{BB962C8B-B14F-4D97-AF65-F5344CB8AC3E}">
        <p14:creationId xmlns:p14="http://schemas.microsoft.com/office/powerpoint/2010/main" val="1084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C8B1C11-8050-58C5-6F20-958C5017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data,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and not AS much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378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83DC1-727C-D949-5B75-E87CC2114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6F3BF-2ED2-3709-1DF5-EBC97282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Lack of standard?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FF1F6-8118-421A-D766-297A1761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the </a:t>
            </a:r>
            <a:r>
              <a:rPr lang="pl-PL" sz="2800" dirty="0" err="1"/>
              <a:t>user</a:t>
            </a:r>
            <a:r>
              <a:rPr lang="pl-PL" sz="2800" dirty="0"/>
              <a:t> ENTIRE environment! </a:t>
            </a:r>
          </a:p>
          <a:p>
            <a:r>
              <a:rPr lang="pl-PL" sz="2800" dirty="0"/>
              <a:t>…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least</a:t>
            </a:r>
            <a:r>
              <a:rPr lang="pl-PL" sz="2800" dirty="0"/>
              <a:t> for one </a:t>
            </a:r>
            <a:r>
              <a:rPr lang="pl-PL" sz="2800" dirty="0" err="1"/>
              <a:t>task</a:t>
            </a:r>
            <a:endParaRPr lang="pl-PL" sz="2800" dirty="0"/>
          </a:p>
          <a:p>
            <a:r>
              <a:rPr lang="pl-PL" sz="2800" dirty="0"/>
              <a:t>By one </a:t>
            </a:r>
            <a:r>
              <a:rPr lang="pl-PL" sz="2800" dirty="0" err="1"/>
              <a:t>company</a:t>
            </a:r>
            <a:r>
              <a:rPr lang="pl-PL" sz="2800" dirty="0"/>
              <a:t>.</a:t>
            </a:r>
          </a:p>
          <a:p>
            <a:r>
              <a:rPr lang="pl-PL" sz="2800" dirty="0"/>
              <a:t>Just </a:t>
            </a:r>
            <a:r>
              <a:rPr lang="pl-PL" sz="2800" dirty="0" err="1"/>
              <a:t>ignore</a:t>
            </a:r>
            <a:r>
              <a:rPr lang="pl-PL" sz="2800" dirty="0"/>
              <a:t> the standard. </a:t>
            </a:r>
          </a:p>
          <a:p>
            <a:r>
              <a:rPr lang="pl-PL" sz="2800" dirty="0"/>
              <a:t>… and </a:t>
            </a:r>
            <a:r>
              <a:rPr lang="pl-PL" sz="2800" dirty="0" err="1"/>
              <a:t>make</a:t>
            </a:r>
            <a:r>
              <a:rPr lang="pl-PL" sz="2800" dirty="0"/>
              <a:t> </a:t>
            </a:r>
            <a:r>
              <a:rPr lang="pl-PL" sz="2800" dirty="0" err="1"/>
              <a:t>them</a:t>
            </a:r>
            <a:r>
              <a:rPr lang="pl-PL" sz="2800" dirty="0"/>
              <a:t> </a:t>
            </a:r>
            <a:r>
              <a:rPr lang="pl-PL" sz="2800" dirty="0" err="1"/>
              <a:t>pay</a:t>
            </a:r>
            <a:r>
              <a:rPr lang="pl-PL" sz="2800" dirty="0"/>
              <a:t> for the </a:t>
            </a:r>
            <a:r>
              <a:rPr lang="pl-PL" sz="2800" dirty="0" err="1"/>
              <a:t>entire</a:t>
            </a:r>
            <a:r>
              <a:rPr lang="pl-PL" sz="2800" dirty="0"/>
              <a:t> </a:t>
            </a:r>
            <a:r>
              <a:rPr lang="pl-PL" sz="2800" dirty="0" err="1"/>
              <a:t>enviroment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/>
              <a:t>DICOM/VNA in </a:t>
            </a:r>
            <a:r>
              <a:rPr lang="pl-PL" sz="2800" dirty="0" err="1"/>
              <a:t>Ophtalmology</a:t>
            </a:r>
            <a:r>
              <a:rPr lang="pl-PL" sz="2800" dirty="0"/>
              <a:t>? </a:t>
            </a:r>
          </a:p>
          <a:p>
            <a:r>
              <a:rPr lang="pl-PL" sz="2800" dirty="0"/>
              <a:t>… </a:t>
            </a:r>
            <a:r>
              <a:rPr lang="pl-PL" sz="2800" dirty="0" err="1"/>
              <a:t>embedded</a:t>
            </a:r>
            <a:r>
              <a:rPr lang="pl-PL" sz="2800" dirty="0"/>
              <a:t> PDF</a:t>
            </a:r>
          </a:p>
          <a:p>
            <a:r>
              <a:rPr lang="pl-PL" sz="2800" dirty="0"/>
              <a:t>… 3D OCT </a:t>
            </a:r>
            <a:r>
              <a:rPr lang="pl-PL" sz="2800" dirty="0" err="1"/>
              <a:t>mostly</a:t>
            </a:r>
            <a:r>
              <a:rPr lang="pl-PL" sz="2800" dirty="0"/>
              <a:t> </a:t>
            </a:r>
            <a:r>
              <a:rPr lang="pl-PL" sz="2800" dirty="0" err="1"/>
              <a:t>without</a:t>
            </a:r>
            <a:r>
              <a:rPr lang="pl-PL" sz="2800" dirty="0"/>
              <a:t> </a:t>
            </a:r>
            <a:r>
              <a:rPr lang="pl-PL" sz="2800" dirty="0" err="1"/>
              <a:t>pixel</a:t>
            </a:r>
            <a:r>
              <a:rPr lang="pl-PL" sz="2800" dirty="0"/>
              <a:t> </a:t>
            </a:r>
            <a:r>
              <a:rPr lang="pl-PL" sz="2800" dirty="0" err="1"/>
              <a:t>spacing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65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1A687-CBAD-5425-D7FB-F89151CD4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02295-56C0-4D5D-2E7F-F76D9334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User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FF5834-47F6-3434-F9D1-C0C26BCE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the </a:t>
            </a:r>
            <a:r>
              <a:rPr lang="pl-PL" sz="2800" dirty="0" err="1"/>
              <a:t>user</a:t>
            </a:r>
            <a:r>
              <a:rPr lang="pl-PL" sz="2800" dirty="0"/>
              <a:t> ENTIRE environment! </a:t>
            </a:r>
          </a:p>
          <a:p>
            <a:endParaRPr lang="pl-PL" sz="2800" dirty="0"/>
          </a:p>
          <a:p>
            <a:r>
              <a:rPr lang="pl-PL" sz="2800" dirty="0" err="1"/>
              <a:t>Entire</a:t>
            </a:r>
            <a:r>
              <a:rPr lang="pl-PL" sz="2800" dirty="0"/>
              <a:t> </a:t>
            </a:r>
            <a:r>
              <a:rPr lang="pl-PL" sz="2800" dirty="0" err="1"/>
              <a:t>enviroment</a:t>
            </a:r>
            <a:r>
              <a:rPr lang="pl-PL" sz="2800" dirty="0"/>
              <a:t> = </a:t>
            </a:r>
            <a:r>
              <a:rPr lang="pl-PL" sz="2800" dirty="0" err="1"/>
              <a:t>entire</a:t>
            </a:r>
            <a:r>
              <a:rPr lang="pl-PL" sz="2800" dirty="0"/>
              <a:t> </a:t>
            </a:r>
            <a:r>
              <a:rPr lang="pl-PL" sz="2800" dirty="0" err="1"/>
              <a:t>attention</a:t>
            </a:r>
            <a:r>
              <a:rPr lang="pl-PL" sz="2800" dirty="0"/>
              <a:t> (for a </a:t>
            </a:r>
            <a:r>
              <a:rPr lang="pl-PL" sz="2800" dirty="0" err="1"/>
              <a:t>while</a:t>
            </a:r>
            <a:r>
              <a:rPr lang="pl-PL" sz="2800" dirty="0"/>
              <a:t>)</a:t>
            </a:r>
          </a:p>
          <a:p>
            <a:endParaRPr lang="pl-PL" sz="2800" dirty="0"/>
          </a:p>
          <a:p>
            <a:r>
              <a:rPr lang="pl-PL" sz="2800" dirty="0" err="1"/>
              <a:t>Tool</a:t>
            </a:r>
            <a:r>
              <a:rPr lang="pl-PL" sz="2800" dirty="0"/>
              <a:t> </a:t>
            </a:r>
            <a:r>
              <a:rPr lang="pl-PL" sz="2800" dirty="0" err="1"/>
              <a:t>switching</a:t>
            </a:r>
            <a:r>
              <a:rPr lang="pl-PL" sz="2800" dirty="0"/>
              <a:t> = </a:t>
            </a:r>
            <a:r>
              <a:rPr lang="pl-PL" sz="2800" dirty="0" err="1"/>
              <a:t>attention</a:t>
            </a:r>
            <a:r>
              <a:rPr lang="pl-PL" sz="2800" dirty="0"/>
              <a:t> </a:t>
            </a:r>
            <a:r>
              <a:rPr lang="pl-PL" sz="2800" dirty="0" err="1"/>
              <a:t>switching</a:t>
            </a:r>
            <a:r>
              <a:rPr lang="pl-PL" sz="2800" dirty="0"/>
              <a:t> = </a:t>
            </a:r>
            <a:r>
              <a:rPr lang="pl-PL" sz="2800" dirty="0" err="1"/>
              <a:t>bad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5061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CE457-0F67-9E6B-5995-CDCBFEF2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Vendor</a:t>
            </a:r>
            <a:r>
              <a:rPr lang="pl-PL" dirty="0"/>
              <a:t> lock-in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50BB5-7021-A6C4-09D3-F43A29F3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</a:t>
            </a:r>
            <a:r>
              <a:rPr lang="en-US" sz="2800" dirty="0">
                <a:hlinkClick r:id="rId2" tooltip="Economics"/>
              </a:rPr>
              <a:t>economics</a:t>
            </a:r>
            <a:r>
              <a:rPr lang="en-US" sz="2800" dirty="0"/>
              <a:t>, </a:t>
            </a:r>
            <a:r>
              <a:rPr lang="en-US" sz="2800" b="1" dirty="0"/>
              <a:t>vendor lock-in</a:t>
            </a:r>
            <a:r>
              <a:rPr lang="en-US" sz="2800" dirty="0"/>
              <a:t>, also known as </a:t>
            </a:r>
            <a:r>
              <a:rPr lang="en-US" sz="2800" b="1" dirty="0"/>
              <a:t>proprietary lock-in</a:t>
            </a:r>
            <a:r>
              <a:rPr lang="en-US" sz="2800" dirty="0"/>
              <a:t> or </a:t>
            </a:r>
            <a:r>
              <a:rPr lang="en-US" sz="2800" b="1" dirty="0"/>
              <a:t>customer lock‑in</a:t>
            </a:r>
            <a:r>
              <a:rPr lang="en-US" sz="2800" dirty="0"/>
              <a:t>, makes a customer dependent on a </a:t>
            </a:r>
            <a:r>
              <a:rPr lang="en-US" sz="2800" dirty="0">
                <a:hlinkClick r:id="rId3" tooltip="Vendor"/>
              </a:rPr>
              <a:t>vendor</a:t>
            </a:r>
            <a:r>
              <a:rPr lang="en-US" sz="2800" dirty="0"/>
              <a:t> for </a:t>
            </a:r>
            <a:r>
              <a:rPr lang="en-US" sz="2800" dirty="0">
                <a:hlinkClick r:id="rId4" tooltip="Product (business)"/>
              </a:rPr>
              <a:t>products</a:t>
            </a:r>
            <a:r>
              <a:rPr lang="en-US" sz="2800" dirty="0"/>
              <a:t>, unable to use another vendor without substantial </a:t>
            </a:r>
            <a:r>
              <a:rPr lang="en-US" sz="2800" dirty="0">
                <a:hlinkClick r:id="rId5" tooltip="Switching barriers"/>
              </a:rPr>
              <a:t>switching costs</a:t>
            </a:r>
            <a:r>
              <a:rPr lang="en-US" sz="2800" dirty="0"/>
              <a:t>.</a:t>
            </a:r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DICOM/VNA in </a:t>
            </a:r>
            <a:r>
              <a:rPr lang="pl-PL" sz="2800" dirty="0" err="1"/>
              <a:t>Ophtalmology</a:t>
            </a:r>
            <a:r>
              <a:rPr lang="pl-PL" sz="2800" dirty="0"/>
              <a:t>? </a:t>
            </a:r>
          </a:p>
          <a:p>
            <a:r>
              <a:rPr lang="pl-PL" sz="2800" dirty="0"/>
              <a:t>… </a:t>
            </a:r>
            <a:r>
              <a:rPr lang="pl-PL" sz="2800" dirty="0" err="1"/>
              <a:t>embedded</a:t>
            </a:r>
            <a:r>
              <a:rPr lang="pl-PL" sz="2800" dirty="0"/>
              <a:t> PDF</a:t>
            </a:r>
          </a:p>
          <a:p>
            <a:r>
              <a:rPr lang="pl-PL" sz="2800" dirty="0"/>
              <a:t>… 3D OCT </a:t>
            </a:r>
            <a:r>
              <a:rPr lang="pl-PL" sz="2800" dirty="0" err="1"/>
              <a:t>mostly</a:t>
            </a:r>
            <a:r>
              <a:rPr lang="pl-PL" sz="2800" dirty="0"/>
              <a:t> </a:t>
            </a:r>
            <a:r>
              <a:rPr lang="pl-PL" sz="2800" dirty="0" err="1"/>
              <a:t>without</a:t>
            </a:r>
            <a:r>
              <a:rPr lang="pl-PL" sz="2800" dirty="0"/>
              <a:t> </a:t>
            </a:r>
            <a:r>
              <a:rPr lang="pl-PL" sz="2800" dirty="0" err="1"/>
              <a:t>pixel</a:t>
            </a:r>
            <a:r>
              <a:rPr lang="pl-PL" sz="2800" dirty="0"/>
              <a:t> </a:t>
            </a:r>
            <a:r>
              <a:rPr lang="pl-PL" sz="2800" dirty="0" err="1"/>
              <a:t>spacing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014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25C78-2A30-2FDA-00D0-44F37064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EEE7D37-E891-DB6A-7006-9460FE3E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00121BC-36E4-4E25-B800-3085D032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 – </a:t>
            </a:r>
            <a:r>
              <a:rPr lang="pl-PL" dirty="0" err="1"/>
              <a:t>ultimate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data, and „the data” </a:t>
            </a:r>
            <a:r>
              <a:rPr lang="pl-PL" dirty="0" err="1"/>
              <a:t>itself</a:t>
            </a:r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78E2C1F-21C9-4732-633C-7E29C3EF90D0}"/>
              </a:ext>
            </a:extLst>
          </p:cNvPr>
          <p:cNvSpPr txBox="1"/>
          <p:nvPr/>
        </p:nvSpPr>
        <p:spPr>
          <a:xfrm>
            <a:off x="7906871" y="318695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DICOM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C5D6B55-47F7-5D0F-F628-E74ED7518836}"/>
              </a:ext>
            </a:extLst>
          </p:cNvPr>
          <p:cNvSpPr txBox="1"/>
          <p:nvPr/>
        </p:nvSpPr>
        <p:spPr>
          <a:xfrm>
            <a:off x="7906871" y="411028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HL7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80805C-9872-2CA1-F988-1758FA8A844E}"/>
              </a:ext>
            </a:extLst>
          </p:cNvPr>
          <p:cNvSpPr txBox="1"/>
          <p:nvPr/>
        </p:nvSpPr>
        <p:spPr>
          <a:xfrm>
            <a:off x="7906871" y="503361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134839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7EB2C-76EF-2031-35EF-D6A45D21B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1DB2A-5C15-D028-47FE-41176BC2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LOSS IN THE PROCESS!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1145B7D-0887-AC5D-1A69-650848BE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 – </a:t>
            </a:r>
            <a:r>
              <a:rPr lang="pl-PL" dirty="0" err="1"/>
              <a:t>ultimate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data, and „the data” </a:t>
            </a:r>
            <a:r>
              <a:rPr lang="pl-PL" dirty="0" err="1"/>
              <a:t>itself</a:t>
            </a:r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C22914-1D13-4266-2D71-D144E92C784C}"/>
              </a:ext>
            </a:extLst>
          </p:cNvPr>
          <p:cNvSpPr txBox="1"/>
          <p:nvPr/>
        </p:nvSpPr>
        <p:spPr>
          <a:xfrm>
            <a:off x="7906871" y="318695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DICOM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D1BAC1-B592-1BA3-E61B-F46133745623}"/>
              </a:ext>
            </a:extLst>
          </p:cNvPr>
          <p:cNvSpPr txBox="1"/>
          <p:nvPr/>
        </p:nvSpPr>
        <p:spPr>
          <a:xfrm>
            <a:off x="7906871" y="411028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HL7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B0726E-1AFE-7581-30C9-4DFD78B52392}"/>
              </a:ext>
            </a:extLst>
          </p:cNvPr>
          <p:cNvSpPr txBox="1"/>
          <p:nvPr/>
        </p:nvSpPr>
        <p:spPr>
          <a:xfrm>
            <a:off x="7906871" y="503361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67544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BBE1-EC8C-11CA-21C0-156C96BEB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BCE49B-A9B4-622F-5068-C3D410C4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1" y="764373"/>
            <a:ext cx="9408459" cy="1293028"/>
          </a:xfrm>
        </p:spPr>
        <p:txBody>
          <a:bodyPr/>
          <a:lstStyle/>
          <a:p>
            <a:r>
              <a:rPr lang="pl-PL" dirty="0"/>
              <a:t>DATA EXTRACTION IN THE PROCESS?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9EA53-CF2B-B6AB-C49F-7EDEAB1F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 – </a:t>
            </a:r>
            <a:r>
              <a:rPr lang="pl-PL" dirty="0" err="1"/>
              <a:t>ultimate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data, and „the data” </a:t>
            </a:r>
            <a:r>
              <a:rPr lang="pl-PL" dirty="0" err="1"/>
              <a:t>itself</a:t>
            </a:r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E679751-7EC6-937B-37C4-B6D38FC6864B}"/>
              </a:ext>
            </a:extLst>
          </p:cNvPr>
          <p:cNvSpPr txBox="1"/>
          <p:nvPr/>
        </p:nvSpPr>
        <p:spPr>
          <a:xfrm>
            <a:off x="7906871" y="318695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DICOM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77EBDB-B3D4-871A-76E4-8332E9244E58}"/>
              </a:ext>
            </a:extLst>
          </p:cNvPr>
          <p:cNvSpPr txBox="1"/>
          <p:nvPr/>
        </p:nvSpPr>
        <p:spPr>
          <a:xfrm>
            <a:off x="7906871" y="411028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HL7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7F5BFB-BB6E-08CF-7DD2-2B6BB6266BD7}"/>
              </a:ext>
            </a:extLst>
          </p:cNvPr>
          <p:cNvSpPr txBox="1"/>
          <p:nvPr/>
        </p:nvSpPr>
        <p:spPr>
          <a:xfrm>
            <a:off x="7906871" y="503361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327225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7664-C59B-B4D1-A4B2-3A4E01CC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BC72648-40B4-89E0-2A3B-C7EFBB81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1" y="764373"/>
            <a:ext cx="9408459" cy="1293028"/>
          </a:xfrm>
        </p:spPr>
        <p:txBody>
          <a:bodyPr/>
          <a:lstStyle/>
          <a:p>
            <a:r>
              <a:rPr lang="pl-PL" dirty="0"/>
              <a:t>CURRENT OUTBREAKS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B947BCB-7803-88F5-B2E7-D60DFECF3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itself</a:t>
            </a:r>
            <a:r>
              <a:rPr lang="pl-PL" dirty="0"/>
              <a:t> – </a:t>
            </a:r>
            <a:r>
              <a:rPr lang="pl-PL" dirty="0" err="1"/>
              <a:t>ultimate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data, and „the data” </a:t>
            </a:r>
            <a:r>
              <a:rPr lang="pl-PL" dirty="0" err="1"/>
              <a:t>itself</a:t>
            </a:r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EFC13C4-2527-2C4B-E5C7-C1081782E535}"/>
              </a:ext>
            </a:extLst>
          </p:cNvPr>
          <p:cNvSpPr txBox="1"/>
          <p:nvPr/>
        </p:nvSpPr>
        <p:spPr>
          <a:xfrm>
            <a:off x="8633012" y="318695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DICOM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5D299D1-873D-670E-A751-21ECE8636C99}"/>
              </a:ext>
            </a:extLst>
          </p:cNvPr>
          <p:cNvSpPr txBox="1"/>
          <p:nvPr/>
        </p:nvSpPr>
        <p:spPr>
          <a:xfrm>
            <a:off x="8633012" y="4092317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HL7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9948FE-B198-6D6D-1F7E-C11D97685594}"/>
              </a:ext>
            </a:extLst>
          </p:cNvPr>
          <p:cNvSpPr txBox="1"/>
          <p:nvPr/>
        </p:nvSpPr>
        <p:spPr>
          <a:xfrm>
            <a:off x="8633012" y="4997682"/>
            <a:ext cx="385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008000"/>
                </a:highlight>
              </a:rPr>
              <a:t>XML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C3CB8E8-B03A-B077-DEF9-E602774CD71D}"/>
              </a:ext>
            </a:extLst>
          </p:cNvPr>
          <p:cNvSpPr txBox="1"/>
          <p:nvPr/>
        </p:nvSpPr>
        <p:spPr>
          <a:xfrm>
            <a:off x="2507878" y="4398859"/>
            <a:ext cx="217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err="1">
                <a:highlight>
                  <a:srgbClr val="FF0000"/>
                </a:highlight>
              </a:rPr>
              <a:t>LLMs</a:t>
            </a:r>
            <a:endParaRPr lang="pl-PL" sz="5400" dirty="0">
              <a:highlight>
                <a:srgbClr val="FF0000"/>
              </a:highlight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B88644-AF2F-BB09-C270-D4CC670A960A}"/>
              </a:ext>
            </a:extLst>
          </p:cNvPr>
          <p:cNvSpPr txBox="1"/>
          <p:nvPr/>
        </p:nvSpPr>
        <p:spPr>
          <a:xfrm>
            <a:off x="2507877" y="2725287"/>
            <a:ext cx="760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highlight>
                  <a:srgbClr val="FF0000"/>
                </a:highlight>
              </a:rPr>
              <a:t>AI in data </a:t>
            </a:r>
            <a:r>
              <a:rPr lang="pl-PL" sz="5400" dirty="0" err="1">
                <a:highlight>
                  <a:srgbClr val="FF0000"/>
                </a:highlight>
              </a:rPr>
              <a:t>acquistion</a:t>
            </a:r>
            <a:r>
              <a:rPr lang="pl-PL" sz="5400" dirty="0">
                <a:highlight>
                  <a:srgbClr val="FF0000"/>
                </a:highlight>
              </a:rPr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6EC948D-77F8-4E63-FD7D-9073054AB99B}"/>
              </a:ext>
            </a:extLst>
          </p:cNvPr>
          <p:cNvSpPr txBox="1"/>
          <p:nvPr/>
        </p:nvSpPr>
        <p:spPr>
          <a:xfrm>
            <a:off x="2498914" y="3562073"/>
            <a:ext cx="681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err="1">
                <a:highlight>
                  <a:srgbClr val="FF0000"/>
                </a:highlight>
              </a:rPr>
              <a:t>Segmentation</a:t>
            </a:r>
            <a:r>
              <a:rPr lang="pl-PL" sz="5400" dirty="0">
                <a:highlight>
                  <a:srgbClr val="FF0000"/>
                </a:highlight>
              </a:rPr>
              <a:t> </a:t>
            </a:r>
            <a:r>
              <a:rPr lang="pl-PL" sz="5400" dirty="0" err="1">
                <a:highlight>
                  <a:srgbClr val="FF0000"/>
                </a:highlight>
              </a:rPr>
              <a:t>tools</a:t>
            </a:r>
            <a:endParaRPr lang="pl-PL" sz="5400" dirty="0">
              <a:highlight>
                <a:srgbClr val="FF0000"/>
              </a:highligh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14D311-4B4C-BDB7-A913-708C80C38585}"/>
              </a:ext>
            </a:extLst>
          </p:cNvPr>
          <p:cNvSpPr txBox="1"/>
          <p:nvPr/>
        </p:nvSpPr>
        <p:spPr>
          <a:xfrm>
            <a:off x="9330018" y="3562073"/>
            <a:ext cx="217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err="1">
                <a:highlight>
                  <a:srgbClr val="FF0000"/>
                </a:highlight>
              </a:rPr>
              <a:t>STTs</a:t>
            </a:r>
            <a:endParaRPr lang="pl-PL" sz="5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189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7E2CC-B6B5-F0B9-7971-629326AB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vs </a:t>
            </a:r>
            <a:r>
              <a:rPr lang="pl-PL" dirty="0" err="1"/>
              <a:t>recist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FA5B841-ED49-F54E-2600-0FA8BB5D9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18" y="2834640"/>
            <a:ext cx="6082210" cy="2987040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336DE29-018F-9C76-5B93-7C1CFF093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6165" y="2529840"/>
            <a:ext cx="6129495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4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26214-5554-B147-670A-9B4A1082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Segmentation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5F9DF8-0B5F-7A38-F24A-0F451065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err="1"/>
              <a:t>Intuitevly</a:t>
            </a:r>
            <a:r>
              <a:rPr lang="pl-PL" sz="4000" dirty="0"/>
              <a:t>: tumor </a:t>
            </a:r>
            <a:r>
              <a:rPr lang="pl-PL" sz="4000" dirty="0" err="1"/>
              <a:t>volume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better</a:t>
            </a:r>
            <a:r>
              <a:rPr lang="pl-PL" sz="4000" dirty="0"/>
              <a:t> </a:t>
            </a:r>
            <a:r>
              <a:rPr lang="pl-PL" sz="4000" dirty="0" err="1"/>
              <a:t>measure</a:t>
            </a:r>
            <a:r>
              <a:rPr lang="pl-PL" sz="4000" dirty="0"/>
              <a:t> </a:t>
            </a:r>
            <a:r>
              <a:rPr lang="pl-PL" sz="4000" dirty="0" err="1"/>
              <a:t>than</a:t>
            </a:r>
            <a:r>
              <a:rPr lang="pl-PL" sz="4000" dirty="0"/>
              <a:t> SLD (Sum of </a:t>
            </a:r>
            <a:r>
              <a:rPr lang="pl-PL" sz="4000" dirty="0" err="1"/>
              <a:t>Longest</a:t>
            </a:r>
            <a:r>
              <a:rPr lang="pl-PL" sz="4000" dirty="0"/>
              <a:t> </a:t>
            </a:r>
            <a:r>
              <a:rPr lang="pl-PL" sz="4000" dirty="0" err="1"/>
              <a:t>Diameters</a:t>
            </a:r>
            <a:r>
              <a:rPr lang="pl-PL" sz="4000" dirty="0"/>
              <a:t>)</a:t>
            </a:r>
          </a:p>
          <a:p>
            <a:r>
              <a:rPr lang="pl-PL" sz="4000" dirty="0"/>
              <a:t>It </a:t>
            </a:r>
            <a:r>
              <a:rPr lang="pl-PL" sz="4000" dirty="0" err="1"/>
              <a:t>might</a:t>
            </a:r>
            <a:r>
              <a:rPr lang="pl-PL" sz="4000" dirty="0"/>
              <a:t> be. </a:t>
            </a:r>
          </a:p>
          <a:p>
            <a:r>
              <a:rPr lang="pl-PL" sz="4000" dirty="0" err="1"/>
              <a:t>Does</a:t>
            </a:r>
            <a:r>
              <a:rPr lang="pl-PL" sz="4000" dirty="0"/>
              <a:t> </a:t>
            </a:r>
            <a:r>
              <a:rPr lang="pl-PL" sz="4000" dirty="0" err="1"/>
              <a:t>it</a:t>
            </a:r>
            <a:r>
              <a:rPr lang="pl-PL" sz="4000" dirty="0"/>
              <a:t> </a:t>
            </a:r>
            <a:r>
              <a:rPr lang="pl-PL" sz="4000" dirty="0" err="1"/>
              <a:t>really</a:t>
            </a:r>
            <a:r>
              <a:rPr lang="pl-PL" sz="4000" dirty="0"/>
              <a:t> </a:t>
            </a:r>
            <a:r>
              <a:rPr lang="pl-PL" sz="4000" dirty="0" err="1"/>
              <a:t>matter</a:t>
            </a:r>
            <a:r>
              <a:rPr lang="pl-PL" sz="4000" dirty="0"/>
              <a:t>?</a:t>
            </a:r>
          </a:p>
          <a:p>
            <a:r>
              <a:rPr lang="pl-PL" sz="4000" dirty="0" err="1"/>
              <a:t>Recist</a:t>
            </a:r>
            <a:r>
              <a:rPr lang="pl-PL" sz="4000" dirty="0"/>
              <a:t> </a:t>
            </a:r>
            <a:r>
              <a:rPr lang="pl-PL" sz="4000" dirty="0" err="1"/>
              <a:t>has</a:t>
            </a:r>
            <a:r>
              <a:rPr lang="pl-PL" sz="4000" dirty="0"/>
              <a:t> </a:t>
            </a:r>
            <a:r>
              <a:rPr lang="pl-PL" sz="4000" dirty="0" err="1"/>
              <a:t>been</a:t>
            </a:r>
            <a:r>
              <a:rPr lang="pl-PL" sz="4000" dirty="0"/>
              <a:t> </a:t>
            </a:r>
            <a:r>
              <a:rPr lang="pl-PL" sz="4000" dirty="0" err="1"/>
              <a:t>good</a:t>
            </a:r>
            <a:r>
              <a:rPr lang="pl-PL" sz="4000" dirty="0"/>
              <a:t> </a:t>
            </a:r>
            <a:r>
              <a:rPr lang="pl-PL" sz="4000" dirty="0" err="1"/>
              <a:t>enough</a:t>
            </a:r>
            <a:r>
              <a:rPr lang="pl-PL" sz="4000" dirty="0"/>
              <a:t>. </a:t>
            </a:r>
          </a:p>
          <a:p>
            <a:r>
              <a:rPr lang="pl-PL" sz="4000" dirty="0" err="1"/>
              <a:t>AutoRECIST</a:t>
            </a:r>
            <a:r>
              <a:rPr lang="pl-PL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4605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5D3CB-8A98-F4C8-80A4-B1C8405E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Role of </a:t>
            </a:r>
            <a:r>
              <a:rPr lang="pl-PL" dirty="0" err="1"/>
              <a:t>Ai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A4D42E-2BC2-BDEE-EC73-B6B685B3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33" y="2193925"/>
            <a:ext cx="715433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3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9724-A2CD-4D71-A1F7-F06932D6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3579302-D172-73AF-B3F6-8F8A54F3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data,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and not AS much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br>
              <a:rPr lang="pl-PL" dirty="0"/>
            </a:br>
            <a:r>
              <a:rPr lang="pl-PL" dirty="0"/>
              <a:t>and </a:t>
            </a:r>
            <a:r>
              <a:rPr lang="pl-PL" dirty="0" err="1"/>
              <a:t>even</a:t>
            </a:r>
            <a:r>
              <a:rPr lang="pl-PL" dirty="0"/>
              <a:t> less profit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678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023DF-2FDC-8168-8B12-8E7A450D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Role of AI… of Engineering?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1FDDD-7364-9E5F-5748-6929E26A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Do my </a:t>
            </a:r>
            <a:r>
              <a:rPr lang="pl-PL" sz="2800" dirty="0" err="1"/>
              <a:t>dishes</a:t>
            </a:r>
            <a:r>
              <a:rPr lang="pl-PL" sz="2800" dirty="0"/>
              <a:t>! My </a:t>
            </a:r>
            <a:r>
              <a:rPr lang="pl-PL" sz="2800" dirty="0" err="1"/>
              <a:t>dishes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:</a:t>
            </a:r>
          </a:p>
          <a:p>
            <a:pPr lvl="1"/>
            <a:r>
              <a:rPr lang="pl-PL" sz="3200" dirty="0"/>
              <a:t>Data transfer </a:t>
            </a:r>
            <a:r>
              <a:rPr lang="pl-PL" sz="3200" dirty="0" err="1"/>
              <a:t>between</a:t>
            </a:r>
            <a:r>
              <a:rPr lang="pl-PL" sz="3200" dirty="0"/>
              <a:t> </a:t>
            </a:r>
            <a:r>
              <a:rPr lang="pl-PL" sz="3200" dirty="0" err="1"/>
              <a:t>systems</a:t>
            </a:r>
            <a:endParaRPr lang="pl-PL" sz="3200" dirty="0"/>
          </a:p>
          <a:p>
            <a:pPr lvl="1"/>
            <a:r>
              <a:rPr lang="pl-PL" sz="3200" dirty="0" err="1"/>
              <a:t>Keep</a:t>
            </a:r>
            <a:r>
              <a:rPr lang="pl-PL" sz="3200" dirty="0"/>
              <a:t> </a:t>
            </a:r>
            <a:r>
              <a:rPr lang="pl-PL" sz="3200" dirty="0" err="1"/>
              <a:t>clinical</a:t>
            </a:r>
            <a:r>
              <a:rPr lang="pl-PL" sz="3200" dirty="0"/>
              <a:t> </a:t>
            </a:r>
            <a:r>
              <a:rPr lang="pl-PL" sz="3200" dirty="0" err="1"/>
              <a:t>context</a:t>
            </a:r>
            <a:r>
              <a:rPr lang="pl-PL" sz="3200" dirty="0"/>
              <a:t> </a:t>
            </a:r>
          </a:p>
          <a:p>
            <a:pPr lvl="1"/>
            <a:r>
              <a:rPr lang="pl-PL" sz="3200" dirty="0" err="1"/>
              <a:t>Give</a:t>
            </a:r>
            <a:r>
              <a:rPr lang="pl-PL" sz="3200" dirty="0"/>
              <a:t> me </a:t>
            </a:r>
            <a:r>
              <a:rPr lang="pl-PL" sz="3200" dirty="0" err="1"/>
              <a:t>prior</a:t>
            </a:r>
            <a:r>
              <a:rPr lang="pl-PL" sz="3200" dirty="0"/>
              <a:t> data, </a:t>
            </a:r>
            <a:r>
              <a:rPr lang="pl-PL" sz="3200" dirty="0" err="1"/>
              <a:t>whereever</a:t>
            </a:r>
            <a:r>
              <a:rPr lang="pl-PL" sz="3200" dirty="0"/>
              <a:t>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endParaRPr lang="pl-PL" sz="3200" dirty="0"/>
          </a:p>
          <a:p>
            <a:pPr lvl="1"/>
            <a:r>
              <a:rPr lang="pl-PL" sz="3200" dirty="0"/>
              <a:t>OK, </a:t>
            </a:r>
            <a:r>
              <a:rPr lang="pl-PL" sz="3200" dirty="0" err="1"/>
              <a:t>sometimes</a:t>
            </a:r>
            <a:r>
              <a:rPr lang="pl-PL" sz="3200" dirty="0"/>
              <a:t> </a:t>
            </a:r>
            <a:r>
              <a:rPr lang="pl-PL" sz="3200" dirty="0" err="1"/>
              <a:t>count</a:t>
            </a:r>
            <a:r>
              <a:rPr lang="pl-PL" sz="3200" dirty="0"/>
              <a:t> the </a:t>
            </a:r>
            <a:r>
              <a:rPr lang="pl-PL" sz="3200" dirty="0" err="1"/>
              <a:t>individual</a:t>
            </a:r>
            <a:r>
              <a:rPr lang="pl-PL" sz="3200" dirty="0"/>
              <a:t> </a:t>
            </a:r>
            <a:r>
              <a:rPr lang="pl-PL" sz="3200" dirty="0" err="1"/>
              <a:t>pixels</a:t>
            </a:r>
            <a:r>
              <a:rPr lang="pl-PL" sz="3200" dirty="0"/>
              <a:t> for me</a:t>
            </a:r>
          </a:p>
          <a:p>
            <a:pPr lvl="1"/>
            <a:r>
              <a:rPr lang="pl-PL" sz="3200" dirty="0"/>
              <a:t>Alert me in </a:t>
            </a:r>
            <a:r>
              <a:rPr lang="pl-PL" sz="3200" dirty="0" err="1"/>
              <a:t>emergency</a:t>
            </a:r>
            <a:endParaRPr lang="pl-PL" sz="3200" dirty="0"/>
          </a:p>
          <a:p>
            <a:pPr lvl="1"/>
            <a:r>
              <a:rPr lang="pl-PL" sz="3200" dirty="0" err="1"/>
              <a:t>Perform</a:t>
            </a:r>
            <a:r>
              <a:rPr lang="pl-PL" sz="3200" dirty="0"/>
              <a:t> Speech to </a:t>
            </a:r>
            <a:r>
              <a:rPr lang="pl-PL" sz="3200" dirty="0" err="1"/>
              <a:t>Text</a:t>
            </a:r>
            <a:r>
              <a:rPr lang="pl-PL" sz="3200" dirty="0"/>
              <a:t>, </a:t>
            </a:r>
            <a:r>
              <a:rPr lang="pl-PL" sz="3200" dirty="0" err="1"/>
              <a:t>keep</a:t>
            </a:r>
            <a:r>
              <a:rPr lang="pl-PL" sz="3200" dirty="0"/>
              <a:t> my EMR </a:t>
            </a:r>
            <a:r>
              <a:rPr lang="pl-PL" sz="3200" dirty="0" err="1"/>
              <a:t>free</a:t>
            </a:r>
            <a:r>
              <a:rPr lang="pl-PL" sz="3200" dirty="0"/>
              <a:t> of </a:t>
            </a:r>
            <a:r>
              <a:rPr lang="pl-PL" sz="3200" dirty="0" err="1"/>
              <a:t>ortography</a:t>
            </a:r>
            <a:r>
              <a:rPr lang="pl-PL" sz="3200" dirty="0"/>
              <a:t> </a:t>
            </a:r>
            <a:r>
              <a:rPr lang="pl-PL" sz="3200" dirty="0" err="1"/>
              <a:t>mitsakes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8006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AD1D0-30FF-EDA8-17C1-CBF78613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87561-1A12-CDD5-35A7-E13BD675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Role of </a:t>
            </a:r>
            <a:r>
              <a:rPr lang="pl-PL" dirty="0" err="1"/>
              <a:t>ai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3E378F-54A5-FD05-85A0-99EF9E89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800" dirty="0" err="1"/>
              <a:t>Don’t</a:t>
            </a:r>
            <a:r>
              <a:rPr lang="pl-PL" sz="4800" dirty="0"/>
              <a:t> </a:t>
            </a:r>
            <a:r>
              <a:rPr lang="pl-PL" sz="4800" dirty="0" err="1"/>
              <a:t>try</a:t>
            </a:r>
            <a:r>
              <a:rPr lang="pl-PL" sz="4800" dirty="0"/>
              <a:t> to </a:t>
            </a:r>
            <a:r>
              <a:rPr lang="pl-PL" sz="4800" dirty="0" err="1"/>
              <a:t>replace</a:t>
            </a:r>
            <a:r>
              <a:rPr lang="pl-PL" sz="4800" dirty="0"/>
              <a:t> me, </a:t>
            </a:r>
            <a:br>
              <a:rPr lang="pl-PL" sz="4800" dirty="0"/>
            </a:br>
            <a:r>
              <a:rPr lang="pl-PL" sz="4800" dirty="0" err="1"/>
              <a:t>I’m</a:t>
            </a:r>
            <a:r>
              <a:rPr lang="pl-PL" sz="4800" dirty="0"/>
              <a:t> </a:t>
            </a:r>
            <a:r>
              <a:rPr lang="pl-PL" sz="4800" dirty="0" err="1"/>
              <a:t>doing</a:t>
            </a:r>
            <a:r>
              <a:rPr lang="pl-PL" sz="4800" dirty="0"/>
              <a:t> hard </a:t>
            </a:r>
            <a:r>
              <a:rPr lang="pl-PL" sz="4800" dirty="0" err="1"/>
              <a:t>already</a:t>
            </a:r>
            <a:r>
              <a:rPr lang="pl-PL" sz="4800" dirty="0"/>
              <a:t>. </a:t>
            </a:r>
          </a:p>
          <a:p>
            <a:endParaRPr lang="pl-PL" sz="4800" dirty="0"/>
          </a:p>
          <a:p>
            <a:endParaRPr lang="pl-PL" sz="4800" dirty="0"/>
          </a:p>
          <a:p>
            <a:pPr marL="0" indent="0">
              <a:buNone/>
            </a:pPr>
            <a:r>
              <a:rPr lang="pl-PL" sz="4800" dirty="0"/>
              <a:t>				Just do my </a:t>
            </a:r>
            <a:r>
              <a:rPr lang="pl-PL" sz="4800" dirty="0" err="1"/>
              <a:t>dishes</a:t>
            </a:r>
            <a:r>
              <a:rPr lang="pl-PL" sz="4800" dirty="0"/>
              <a:t>.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58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22775-55D1-708A-C1F1-6C826941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B95E869-6146-2FEA-1430-E969EFDF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data,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and not AS much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br>
              <a:rPr lang="pl-PL" dirty="0"/>
            </a:br>
            <a:r>
              <a:rPr lang="pl-PL" dirty="0"/>
              <a:t>and </a:t>
            </a:r>
            <a:r>
              <a:rPr lang="pl-PL" dirty="0" err="1"/>
              <a:t>even</a:t>
            </a:r>
            <a:r>
              <a:rPr lang="pl-PL" dirty="0"/>
              <a:t> less profit</a:t>
            </a:r>
            <a:br>
              <a:rPr lang="pl-PL" dirty="0"/>
            </a:br>
            <a:r>
              <a:rPr lang="pl-PL" dirty="0"/>
              <a:t>WHAT ARE we </a:t>
            </a:r>
            <a:r>
              <a:rPr lang="pl-PL" dirty="0" err="1"/>
              <a:t>doing</a:t>
            </a:r>
            <a:r>
              <a:rPr lang="pl-PL" dirty="0"/>
              <a:t> </a:t>
            </a:r>
            <a:r>
              <a:rPr lang="pl-PL" dirty="0" err="1"/>
              <a:t>wrong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15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E6F9B-A9BB-E22F-02FD-877BACE9F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9EC1E9-57DD-EC3C-0807-2559126E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DA92347-A8D2-434D-240F-F7EEBAA5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30815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A0686-3BE5-8F74-18D7-930C71B0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53F526F-BFFF-8243-F777-0A3F0DD6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7140672-0306-CE51-2B91-0464AF50A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11556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3BF225D-4879-8E62-B52C-7C25743F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C667218-CBAF-CB2E-D689-9BF2F812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263431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6EA2-2AA0-0044-826F-DE13EC26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84D25-C7FC-10C1-35C8-71BEF1E1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731C548-DE66-A209-01D1-593F15D8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209306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84A8-2EB3-1950-3F29-F727C288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546C9F-D96E-ED8D-6234-0E42F160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65" y="764373"/>
            <a:ext cx="8830235" cy="1293028"/>
          </a:xfrm>
        </p:spPr>
        <p:txBody>
          <a:bodyPr/>
          <a:lstStyle/>
          <a:p>
            <a:r>
              <a:rPr lang="pl-PL" dirty="0"/>
              <a:t>Data in a </a:t>
            </a:r>
            <a:r>
              <a:rPr lang="pl-PL" dirty="0" err="1"/>
              <a:t>clinical</a:t>
            </a:r>
            <a:r>
              <a:rPr lang="pl-PL" dirty="0"/>
              <a:t> environment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C1F7F05-B805-2734-2CBA-A8F20E6D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 err="1"/>
              <a:t>Operators</a:t>
            </a:r>
            <a:r>
              <a:rPr lang="pl-PL" dirty="0"/>
              <a:t> of the devices, </a:t>
            </a:r>
            <a:r>
              <a:rPr lang="pl-PL" dirty="0" err="1"/>
              <a:t>Physicians</a:t>
            </a:r>
            <a:r>
              <a:rPr lang="pl-PL" dirty="0"/>
              <a:t> (</a:t>
            </a:r>
            <a:r>
              <a:rPr lang="pl-PL" dirty="0" err="1"/>
              <a:t>Humans</a:t>
            </a:r>
            <a:r>
              <a:rPr lang="pl-PL" dirty="0"/>
              <a:t>) </a:t>
            </a:r>
          </a:p>
          <a:p>
            <a:r>
              <a:rPr lang="pl-PL" dirty="0" err="1"/>
              <a:t>Acquisition</a:t>
            </a:r>
            <a:r>
              <a:rPr lang="pl-PL" dirty="0"/>
              <a:t> devices (CT, MRI, OCT, US, X-</a:t>
            </a:r>
            <a:r>
              <a:rPr lang="pl-PL" dirty="0" err="1"/>
              <a:t>ray</a:t>
            </a:r>
            <a:r>
              <a:rPr lang="pl-PL" dirty="0"/>
              <a:t>, ECG, EEG), </a:t>
            </a:r>
            <a:r>
              <a:rPr lang="pl-PL" dirty="0" err="1"/>
              <a:t>Hardcopy</a:t>
            </a:r>
            <a:r>
              <a:rPr lang="pl-PL" dirty="0"/>
              <a:t> (</a:t>
            </a:r>
            <a:r>
              <a:rPr lang="pl-PL" dirty="0" err="1"/>
              <a:t>paper</a:t>
            </a:r>
            <a:r>
              <a:rPr lang="pl-PL" dirty="0"/>
              <a:t>)</a:t>
            </a:r>
          </a:p>
          <a:p>
            <a:r>
              <a:rPr lang="pl-PL" dirty="0" err="1"/>
              <a:t>Dedicated</a:t>
            </a:r>
            <a:r>
              <a:rPr lang="pl-PL" dirty="0"/>
              <a:t>, </a:t>
            </a:r>
            <a:r>
              <a:rPr lang="pl-PL" dirty="0" err="1"/>
              <a:t>modality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</a:t>
            </a:r>
            <a:r>
              <a:rPr lang="pl-PL" dirty="0" err="1"/>
              <a:t>eg</a:t>
            </a:r>
            <a:r>
              <a:rPr lang="pl-PL" dirty="0"/>
              <a:t>. </a:t>
            </a:r>
            <a:r>
              <a:rPr lang="pl-PL" dirty="0" err="1"/>
              <a:t>Head</a:t>
            </a:r>
            <a:r>
              <a:rPr lang="pl-PL" dirty="0"/>
              <a:t> CT </a:t>
            </a:r>
            <a:r>
              <a:rPr lang="pl-PL" dirty="0" err="1"/>
              <a:t>Perfusion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software)</a:t>
            </a:r>
          </a:p>
          <a:p>
            <a:r>
              <a:rPr lang="pl-PL" dirty="0"/>
              <a:t>PACS – Picture Archive and </a:t>
            </a:r>
            <a:r>
              <a:rPr lang="pl-PL" dirty="0" err="1"/>
              <a:t>Communication</a:t>
            </a:r>
            <a:r>
              <a:rPr lang="pl-PL" dirty="0"/>
              <a:t> System, </a:t>
            </a:r>
          </a:p>
          <a:p>
            <a:r>
              <a:rPr lang="pl-PL" dirty="0"/>
              <a:t>RIS – </a:t>
            </a:r>
            <a:r>
              <a:rPr lang="pl-PL" dirty="0" err="1"/>
              <a:t>Radiological</a:t>
            </a:r>
            <a:r>
              <a:rPr lang="pl-PL" dirty="0"/>
              <a:t> Information System, LIS (</a:t>
            </a:r>
            <a:r>
              <a:rPr lang="pl-PL" dirty="0" err="1"/>
              <a:t>Laboratory</a:t>
            </a:r>
            <a:r>
              <a:rPr lang="pl-PL" dirty="0"/>
              <a:t> Information System)</a:t>
            </a:r>
          </a:p>
          <a:p>
            <a:r>
              <a:rPr lang="pl-PL" dirty="0"/>
              <a:t>HIS – </a:t>
            </a:r>
            <a:r>
              <a:rPr lang="pl-PL" dirty="0" err="1"/>
              <a:t>Hospital</a:t>
            </a:r>
            <a:r>
              <a:rPr lang="pl-PL" dirty="0"/>
              <a:t> Information System </a:t>
            </a:r>
          </a:p>
          <a:p>
            <a:r>
              <a:rPr lang="pl-PL" dirty="0"/>
              <a:t>Country-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(Centrum e-Zdrowia/NFZ): SMPT (System Monitorowania programów terapeutycznych), SIMP (System Informatyczny Monitorowania Profilaktyki), SRU (System Rozliczeń Uzdrowisk), AP-KOLCE (Kolejki Centralne)</a:t>
            </a:r>
          </a:p>
        </p:txBody>
      </p:sp>
    </p:spTree>
    <p:extLst>
      <p:ext uri="{BB962C8B-B14F-4D97-AF65-F5344CB8AC3E}">
        <p14:creationId xmlns:p14="http://schemas.microsoft.com/office/powerpoint/2010/main" val="486184179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90</TotalTime>
  <Words>1824</Words>
  <Application>Microsoft Office PowerPoint</Application>
  <PresentationFormat>Panoramiczny</PresentationFormat>
  <Paragraphs>194</Paragraphs>
  <Slides>31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Aptos</vt:lpstr>
      <vt:lpstr>Arial</vt:lpstr>
      <vt:lpstr>Century Gothic</vt:lpstr>
      <vt:lpstr>Para</vt:lpstr>
      <vt:lpstr>More data, even more tools…</vt:lpstr>
      <vt:lpstr>More data, even more toolS  and not AS much clinical implementation   </vt:lpstr>
      <vt:lpstr>More data, even more toolS  and not AS much clinical implementation and even less profit </vt:lpstr>
      <vt:lpstr>More data, even more toolS  and not AS much clinical implementation and even less profit WHAT ARE we doing wrong?</vt:lpstr>
      <vt:lpstr>Data in a clinical environment</vt:lpstr>
      <vt:lpstr>Data in a clinical environment</vt:lpstr>
      <vt:lpstr>Data in a clinical environment</vt:lpstr>
      <vt:lpstr>Data in a clinical environment</vt:lpstr>
      <vt:lpstr>Data in a clinical environment</vt:lpstr>
      <vt:lpstr>Data in a clinical environment</vt:lpstr>
      <vt:lpstr>CCOW</vt:lpstr>
      <vt:lpstr>CCOW</vt:lpstr>
      <vt:lpstr>CCOW – how does it work?</vt:lpstr>
      <vt:lpstr>CCOW – how does it work?</vt:lpstr>
      <vt:lpstr>Standards - https://xkcd.com/927/</vt:lpstr>
      <vt:lpstr>SSO – Single sign on</vt:lpstr>
      <vt:lpstr>Standards - https://xkcd.com/927/</vt:lpstr>
      <vt:lpstr>Standards that do work</vt:lpstr>
      <vt:lpstr>DICOM</vt:lpstr>
      <vt:lpstr>Lack of standard?</vt:lpstr>
      <vt:lpstr>User attention</vt:lpstr>
      <vt:lpstr>Vendor lock-in</vt:lpstr>
      <vt:lpstr>Data in a clinical environment</vt:lpstr>
      <vt:lpstr>DATA LOSS IN THE PROCESS!</vt:lpstr>
      <vt:lpstr>DATA EXTRACTION IN THE PROCESS?</vt:lpstr>
      <vt:lpstr>CURRENT OUTBREAKS</vt:lpstr>
      <vt:lpstr>Segmentation tools vs recist</vt:lpstr>
      <vt:lpstr>Segmentation</vt:lpstr>
      <vt:lpstr>Role of Ai</vt:lpstr>
      <vt:lpstr>Role of AI… of Engineering?</vt:lpstr>
      <vt:lpstr>Role of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Oskar Bożek</dc:creator>
  <cp:lastModifiedBy>Oskar Bożek</cp:lastModifiedBy>
  <cp:revision>1</cp:revision>
  <dcterms:created xsi:type="dcterms:W3CDTF">2026-06-23T08:44:19Z</dcterms:created>
  <dcterms:modified xsi:type="dcterms:W3CDTF">2026-06-23T10:14:59Z</dcterms:modified>
</cp:coreProperties>
</file>