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31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200" b="1">
                <a:solidFill>
                  <a:srgbClr val="FFFFFF"/>
                </a:solidFill>
                <a:latin typeface="Aptos Display"/>
              </a:defRPr>
            </a:pPr>
            <a:r>
              <a:t>Śledziona w USG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2331720"/>
            <a:ext cx="100584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>
                <a:solidFill>
                  <a:srgbClr val="D7E4EA"/>
                </a:solidFill>
                <a:latin typeface="Aptos"/>
              </a:defRPr>
            </a:pPr>
            <a:r>
              <a:t>20-slajdowy przegląd najważniejszych zmian patologicznych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51663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C1D4DC"/>
                </a:solidFill>
                <a:latin typeface="Aptos"/>
              </a:defRPr>
            </a:pPr>
            <a:r>
              <a:t>Kurs dla lekarzy • obrazy wyłącznie z dostarczonego rozdziału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Splenomegalia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5.7 • strona PDF 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2_splenomega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31454"/>
            <a:ext cx="7360920" cy="423517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Znaczne powiększenie śledziony. Rozmiar oceniamy najlepiej w płaszczyźnie koronalnej, z uwidocznieniem wnęki.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Nadciśnienie wrotne – żylaki okołosledzionowe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5.9 • strona PDF 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3_varic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5479"/>
            <a:ext cx="7360920" cy="414712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Splenomegalia z obecnością krętych naczyń obocznych przyśrodkowo i poniżej śledziony.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Torbiel pierwotna (epidermoidalna)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5.10 • strona PDF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4_congenital_cy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80" y="1417320"/>
            <a:ext cx="7140358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Dobrze odgraniczona torbiel; może zawierać echogeniczny materiał i naśladować zmianę litą.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Torbiel rzekoma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5.11 • strona PDF 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5_pseudocy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292" y="1417320"/>
            <a:ext cx="7011934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Torbiel złożona, często z pogrubiałą/zwapniałą ścianą i echami wewnętrznymi; może być następstwem urazu lub infekcji.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Torbiel zwapniała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5.12 • strona PDF 12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6_calcified_cy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85541"/>
            <a:ext cx="7360920" cy="392699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Zwapnienia ściany z wyraźnym cieniem akustycznym. W różnicowaniu m.in. torbiel wrodzona, pseudotorbiel i „wypalona” torbiel bąblowcowa.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Torbiel bąblowcowa (echinokokowa)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5.13 • strona PDF 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7_hydati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75" y="1417320"/>
            <a:ext cx="7225769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W aktywnej chorobie widoczne torbiele potomne; później możliwe masywne zwapnienia ściany.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Ropień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5.14 • strona PDF 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8_absc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47724"/>
            <a:ext cx="7360920" cy="440263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Zbiornik z gazem i płynem; gaz daje typowy artefakt „dirty shadowing”. Rozpoznanie wymaga korelacji klinicznej.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Gruźlica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5.15 • strona PDF 14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9_t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47724"/>
            <a:ext cx="7360920" cy="440263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W gruźlicy prosówkowej liczne małe hipoechogeniczne guzki; w zmianach przewlekłych możliwe zwapniałe ziarniniaki.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Mikroropnie śledziony / kandydoza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5.19 • strona PDF 16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0_microabsc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68992"/>
            <a:ext cx="7360920" cy="456009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Liczne drobne zmiany hipoechogeniczne; w kandydozie możliwe ogniska hiperechogeniczne, czasem z centralnym ogniskiem echogenicznym.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Chłoniak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5.20 • strona PDF 17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1_lymph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59" y="1417320"/>
            <a:ext cx="7160200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Spektrum od rozlanego zajęcia po liczne guzki i duże masy. Zmiany ogniskowe są zwykle hipoechogeniczne i hipowaskularne.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Angiosarcoma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5.21 • strona PDF 18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2_angiosarc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886" y="1417320"/>
            <a:ext cx="6380746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Rzadki złośliwy nowotwór naczyniowy. Obraz może obejmować powiększenie śledziony, heterogeniczność i liczne zmiany złożone.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Przerzuty do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5.22 • strona PDF 19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3_metastas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740" y="1417319"/>
            <a:ext cx="6035040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Zwykle późna manifestacja choroby uogólnionej. Zmiany mogą być hipoechogeniczne, hiperechogeniczne, heterogeniczne lub torbielowate.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Naczyniak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5.23 • strona PDF 19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4_hemangi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63528"/>
            <a:ext cx="7360920" cy="397102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Najczęstszy łagodny guz pierwotny śledziony; typowo dobrze odgraniczony i echogeniczny, choć obraz może być zróżnicowany.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Hamartoma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5.24 • strona PDF 20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5_hamartom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493" y="1417320"/>
            <a:ext cx="4469533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Dobrze odgraniczona, zwykle jednorodna zmiana izoechogeniczna do umiarkowanie hiperechogenicznej; możliwe obszary torbielowate i większe unaczynienie.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Guz zapalny rzekomy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5.26 • strona PDF 22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6_inflammatory_pseudotum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966" y="1417320"/>
            <a:ext cx="5978586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Okrągła, heterogeniczna hipoechogeniczna masa; zwykle z minimalnym przepływem w Dopplerze.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Zawał śledziony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5.28 • strona PDF 23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8_infarc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882555"/>
            <a:ext cx="7360920" cy="373296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Typowo obwodowe, klinowate, hipoechogeniczne ognisko bez wewnętrznego unaczynienia; wygląd zmienia się wraz z wiekiem zawału.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Ciałka Gamny-Gandy’ego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5.30 • strona PDF 23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9_gamna_gand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49688"/>
            <a:ext cx="7360920" cy="339870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Liczne punktowe hiperechogeniczne ogniska, typowe dla zastoinowej splenomegalii i m.in. niedokrwistości sierpowatokrwinkowej.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Krwiak podtorebkowy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5.31 • strona PDF 24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20_subcapsul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5479"/>
            <a:ext cx="7360920" cy="414712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Półksiężycowaty zbiornik płynu i detrytusu przylegający do torebki śledziony. Kształt zbiornika pomaga odróżnić go od krwiaka okołosledzionowego.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A838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099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6314A"/>
                </a:solidFill>
                <a:latin typeface="Aptos Display"/>
              </a:defRPr>
            </a:pPr>
            <a:r>
              <a:t>Laceracja śledziony po urazie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Rycina 5.33 • strona PDF 25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34440"/>
            <a:ext cx="7680960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21_lacer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38" y="1417320"/>
            <a:ext cx="5943042" cy="46634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58200" y="1234440"/>
            <a:ext cx="3218688" cy="4983480"/>
          </a:xfrm>
          <a:prstGeom prst="roundRect">
            <a:avLst/>
          </a:prstGeom>
          <a:solidFill>
            <a:srgbClr val="FFFFFF"/>
          </a:solidFill>
          <a:ln>
            <a:solidFill>
              <a:srgbClr val="DEE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32520" y="1536192"/>
            <a:ext cx="26060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A838D"/>
                </a:solidFill>
                <a:latin typeface="Aptos"/>
              </a:defRPr>
            </a:pPr>
            <a:r>
              <a:t>NAJWAŻNIEJSZE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847088"/>
            <a:ext cx="2578608" cy="3337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16314A"/>
                </a:solidFill>
                <a:latin typeface="Aptos"/>
              </a:defRPr>
            </a:pPr>
            <a:r>
              <a:t>Nieregularne, słabo odgraniczone obszary hipoechogeniczne i towarzyszący krwiak okołosledzionowy; CT lepiej ocenia rozległość urazu.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5349240"/>
            <a:ext cx="2606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C6570"/>
                </a:solidFill>
                <a:latin typeface="Aptos"/>
              </a:defRPr>
            </a:pPr>
            <a:r>
              <a:t>Źródło: Wall DJ, The Spleen, Diagnostic Ultrasound. Obraz pochodzi z dostarczonego PDF.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28232"/>
            <a:ext cx="50292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C6570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