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29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24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12.xml" ContentType="application/vnd.openxmlformats-officedocument.presentationml.slide+xml"/>
  <Override PartName="/ppt/slides/slide27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26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AE05033-6D17-49D2-8CFB-FB14A0BD57F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24BD782-094B-41CC-946F-F377E0319A0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B04F34D-B34F-41E9-9B56-D801C399A55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A47FA23-56FA-4A35-ADD7-344304AA264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1" u="none" strike="noStrike" cap="all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9E16188-3A41-4CBA-BD87-29CB00EA9CB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21A2447-7993-4882-AE9B-261DD256C0C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7469724-6999-4DE9-95F7-D880227C49C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6181A64-76C3-41DA-8381-3D280C92018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80891F9-E611-4BBD-A301-44CF28B9DFAD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Kliknij, aby edytować format tekstu tytułu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Kliknij, aby edytować format tekstu konspektu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Drugi poziom konspektu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Trzeci poziom konspektu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Czwarty poziom konspektu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Piąty poziom konspektu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Szósty poziom konspektu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Siódmy poziom konspektu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9986EE0-0AA3-404B-91C4-42CE3ABA953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1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pic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r>
              <a:rPr lang="pl-PL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Kliknij dwukrotnie, aby dodać obraz</a:t>
            </a:r>
            <a:endParaRPr lang="pl-PL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&lt;data/godzina&gt;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pl-PL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&lt;stopka&gt;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F1750EF-1115-4296-8AEE-EF56F8AEA131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&lt;numer&gt;</a:t>
            </a:fld>
            <a:endParaRPr lang="pl-PL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9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9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9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9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9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" name="TextBox 2"/>
          <p:cNvSpPr/>
          <p:nvPr/>
        </p:nvSpPr>
        <p:spPr>
          <a:xfrm>
            <a:off x="685800" y="685800"/>
            <a:ext cx="10789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UKŁAD MOCZOWY W USG</a:t>
            </a:r>
            <a:endParaRPr lang="pl-PL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Box 3"/>
          <p:cNvSpPr/>
          <p:nvPr/>
        </p:nvSpPr>
        <p:spPr>
          <a:xfrm>
            <a:off x="685800" y="1325880"/>
            <a:ext cx="103323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400" b="0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Najważniejsze patologie i odpowiadające im obrazy sonograficzne</a:t>
            </a:r>
            <a:endParaRPr lang="pl-PL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Box 4"/>
          <p:cNvSpPr/>
          <p:nvPr/>
        </p:nvSpPr>
        <p:spPr>
          <a:xfrm>
            <a:off x="685800" y="2331720"/>
            <a:ext cx="987516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Kurs dla lekarzy • obrazy wyłącznie z dostarczonego rozdziału • podpisy po polsku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Rounded Rectangle 5"/>
          <p:cNvSpPr/>
          <p:nvPr/>
        </p:nvSpPr>
        <p:spPr>
          <a:xfrm>
            <a:off x="685800" y="3886200"/>
            <a:ext cx="1992960" cy="1051200"/>
          </a:xfrm>
          <a:prstGeom prst="roundRect">
            <a:avLst>
              <a:gd name="adj" fmla="val 16667"/>
            </a:avLst>
          </a:prstGeom>
          <a:solidFill>
            <a:srgbClr val="E7EFF4"/>
          </a:solidFill>
          <a:ln>
            <a:solidFill>
              <a:srgbClr val="C8D6E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" name="TextBox 6"/>
          <p:cNvSpPr/>
          <p:nvPr/>
        </p:nvSpPr>
        <p:spPr>
          <a:xfrm>
            <a:off x="795600" y="4069080"/>
            <a:ext cx="17737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OBSTRUKCJA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Box 7"/>
          <p:cNvSpPr/>
          <p:nvPr/>
        </p:nvSpPr>
        <p:spPr>
          <a:xfrm>
            <a:off x="795600" y="4352400"/>
            <a:ext cx="17737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wodonercze, UPJ, megaureter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Rounded Rectangle 8"/>
          <p:cNvSpPr/>
          <p:nvPr/>
        </p:nvSpPr>
        <p:spPr>
          <a:xfrm>
            <a:off x="2926080" y="3886200"/>
            <a:ext cx="1992960" cy="1051200"/>
          </a:xfrm>
          <a:prstGeom prst="roundRect">
            <a:avLst>
              <a:gd name="adj" fmla="val 16667"/>
            </a:avLst>
          </a:prstGeom>
          <a:solidFill>
            <a:srgbClr val="E7EFF4"/>
          </a:solidFill>
          <a:ln>
            <a:solidFill>
              <a:srgbClr val="C8D6E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" name="TextBox 9"/>
          <p:cNvSpPr/>
          <p:nvPr/>
        </p:nvSpPr>
        <p:spPr>
          <a:xfrm>
            <a:off x="3035880" y="4069080"/>
            <a:ext cx="17737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INFEKCJE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Box 10"/>
          <p:cNvSpPr/>
          <p:nvPr/>
        </p:nvSpPr>
        <p:spPr>
          <a:xfrm>
            <a:off x="3035880" y="4352400"/>
            <a:ext cx="17737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odmiedniczkowe, ropnie, gaz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Rounded Rectangle 11"/>
          <p:cNvSpPr/>
          <p:nvPr/>
        </p:nvSpPr>
        <p:spPr>
          <a:xfrm>
            <a:off x="5166360" y="3886200"/>
            <a:ext cx="1992960" cy="1051200"/>
          </a:xfrm>
          <a:prstGeom prst="roundRect">
            <a:avLst>
              <a:gd name="adj" fmla="val 16667"/>
            </a:avLst>
          </a:prstGeom>
          <a:solidFill>
            <a:srgbClr val="E7EFF4"/>
          </a:solidFill>
          <a:ln>
            <a:solidFill>
              <a:srgbClr val="C8D6E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Box 12"/>
          <p:cNvSpPr/>
          <p:nvPr/>
        </p:nvSpPr>
        <p:spPr>
          <a:xfrm>
            <a:off x="5276160" y="4069080"/>
            <a:ext cx="17737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KAMICA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Box 13"/>
          <p:cNvSpPr/>
          <p:nvPr/>
        </p:nvSpPr>
        <p:spPr>
          <a:xfrm>
            <a:off x="5276160" y="4352400"/>
            <a:ext cx="17737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nerka, UVJ, kamień odlewowy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Rounded Rectangle 14"/>
          <p:cNvSpPr/>
          <p:nvPr/>
        </p:nvSpPr>
        <p:spPr>
          <a:xfrm>
            <a:off x="7406640" y="3886200"/>
            <a:ext cx="1992960" cy="1051200"/>
          </a:xfrm>
          <a:prstGeom prst="roundRect">
            <a:avLst>
              <a:gd name="adj" fmla="val 16667"/>
            </a:avLst>
          </a:prstGeom>
          <a:solidFill>
            <a:srgbClr val="E7EFF4"/>
          </a:solidFill>
          <a:ln>
            <a:solidFill>
              <a:srgbClr val="C8D6E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5" name="TextBox 15"/>
          <p:cNvSpPr/>
          <p:nvPr/>
        </p:nvSpPr>
        <p:spPr>
          <a:xfrm>
            <a:off x="7516440" y="4069080"/>
            <a:ext cx="17737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GUZY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Box 16"/>
          <p:cNvSpPr/>
          <p:nvPr/>
        </p:nvSpPr>
        <p:spPr>
          <a:xfrm>
            <a:off x="7516440" y="4352400"/>
            <a:ext cx="17737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RCC, urotelialny, AML, chłoniak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Rounded Rectangle 17"/>
          <p:cNvSpPr/>
          <p:nvPr/>
        </p:nvSpPr>
        <p:spPr>
          <a:xfrm>
            <a:off x="9646920" y="3886200"/>
            <a:ext cx="1992960" cy="1051200"/>
          </a:xfrm>
          <a:prstGeom prst="roundRect">
            <a:avLst>
              <a:gd name="adj" fmla="val 16667"/>
            </a:avLst>
          </a:prstGeom>
          <a:solidFill>
            <a:srgbClr val="E7EFF4"/>
          </a:solidFill>
          <a:ln>
            <a:solidFill>
              <a:srgbClr val="C8D6E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8" name="TextBox 18"/>
          <p:cNvSpPr/>
          <p:nvPr/>
        </p:nvSpPr>
        <p:spPr>
          <a:xfrm>
            <a:off x="9756720" y="4069080"/>
            <a:ext cx="177372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INNE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Box 19"/>
          <p:cNvSpPr/>
          <p:nvPr/>
        </p:nvSpPr>
        <p:spPr>
          <a:xfrm>
            <a:off x="9756720" y="4352400"/>
            <a:ext cx="17737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torbiele, uraz, naczynia, pęcherz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Box 20"/>
          <p:cNvSpPr/>
          <p:nvPr/>
        </p:nvSpPr>
        <p:spPr>
          <a:xfrm>
            <a:off x="685800" y="6080760"/>
            <a:ext cx="10698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Materiał dydaktyczny - interpretacja obrazów zawsze w korelacji klinicznej.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2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Nerka miedniczna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86" name="Picture 6" descr="fig_9_9.jpg"/>
          <p:cNvPicPr/>
          <p:nvPr/>
        </p:nvPicPr>
        <p:blipFill>
          <a:blip r:embed="rId1"/>
          <a:stretch/>
        </p:blipFill>
        <p:spPr>
          <a:xfrm>
            <a:off x="1403640" y="1774080"/>
            <a:ext cx="511092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Niewstąpienie nerki w embriogenezie prowadzi do położenia miednicznego.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Nerka bywa mniejsza i nieprawidłowo zrotowana; odpływ moczu może być upośledzony.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Predyspozycja do zakażeń i kamicy wynika m.in. ze słabszego drenażu.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Szukaj nerki poza lożą nerkową, szczególnie gdy „brakuje” jej w typowej lokalizacji.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9.9.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0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Ektopia skrzyżowana z zespoleniem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3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04" name="Picture 6" descr="fig_9_10.jpg"/>
          <p:cNvPicPr/>
          <p:nvPr/>
        </p:nvPicPr>
        <p:blipFill>
          <a:blip r:embed="rId1"/>
          <a:stretch/>
        </p:blipFill>
        <p:spPr>
          <a:xfrm>
            <a:off x="1323720" y="1774080"/>
            <a:ext cx="527112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6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Obie nerki leżą po jednej stronie i zwykle są ze sobą zrośnięte.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Mimo wspólnej lokalizacji obu nerek moczowody mają przebiegać do prawidłowych ujść pęcherzowych.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kolce nerkowej należy ocenić oba moczowody, nie tylko stronę z nerkami.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dwie nerki po tej samej stronie; najczęściej postać zrośnięta.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9.10.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8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Nerka podkowiasta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1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22" name="Picture 6" descr="fig_9_11.jpg"/>
          <p:cNvPicPr/>
          <p:nvPr/>
        </p:nvPicPr>
        <p:blipFill>
          <a:blip r:embed="rId1"/>
          <a:stretch/>
        </p:blipFill>
        <p:spPr>
          <a:xfrm>
            <a:off x="676800" y="2697120"/>
            <a:ext cx="6564960" cy="2377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4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Zwykle zrośnięcie dolnych biegunów; cieśń przechodzi przed dużymi naczyniami.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Nerki są położone niżej, z przyśrodkowym ustawieniem dolnych biegunów.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Nieprawidłowa rotacja sprzyja UPJ obstruction, zakażeniom i kamicy.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cieśń w linii pośrodkowej przed aortą i żyłą główną dolną.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9.11.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6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Podwójny układ kielichowo-miedniczkowy i ureterocele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9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40" name="Picture 6" descr="fig_9_13.jpg"/>
          <p:cNvPicPr/>
          <p:nvPr/>
        </p:nvPicPr>
        <p:blipFill>
          <a:blip r:embed="rId1"/>
          <a:stretch/>
        </p:blipFill>
        <p:spPr>
          <a:xfrm>
            <a:off x="2584080" y="1774080"/>
            <a:ext cx="275040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2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Zdublowany układ może być kompletny lub niekompletny; część górnobiegunowa częściej ulega przeszkodzie.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Ureterocele to torbielowate poszerzenie śródściennego odcinka moczowodu w pęcherzu.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USG: dwa układy zbiorcze, poszerzenie górnego segmentu i okrągła zmiana torbielowata w pęcherzu.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0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zawsze obejrzyj pęcherz pod kątem ureterocele.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9.13.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Wrodzony megaureter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7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58" name="Picture 6" descr="fig_9_16.jpg"/>
          <p:cNvPicPr/>
          <p:nvPr/>
        </p:nvPicPr>
        <p:blipFill>
          <a:blip r:embed="rId1"/>
          <a:stretch/>
        </p:blipFill>
        <p:spPr>
          <a:xfrm>
            <a:off x="1667160" y="1774080"/>
            <a:ext cx="458388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0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Niedrożność funkcjonalna wynika z aperystaltycznego dystalnego odcinka moczowodu.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Typowy obraz USG: wrzecionowate poszerzenie dystalnej części moczowodu do połączenia pęcherzowo-moczowodowego.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Nasilenie zmian waha się od niewielkiej ureterektazji do wodonercza i wodomoczu.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dystalne, wrzecionowate poszerzenie moczowodu.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9.16.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2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Ostre odmiedniczkowe zapalenie nerek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5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76" name="Picture 6" descr="fig_9_19.jpg"/>
          <p:cNvPicPr/>
          <p:nvPr/>
        </p:nvPicPr>
        <p:blipFill>
          <a:blip r:embed="rId1"/>
          <a:stretch/>
        </p:blipFill>
        <p:spPr>
          <a:xfrm>
            <a:off x="1364040" y="1774080"/>
            <a:ext cx="519012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8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USG może być prawidłowe; zmiany obejmują m.in. powiększenie nerki i obrzęk.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Możliwa utrata różnicowania korowo-rdzeniowego oraz ogniskowe obszary zmienionej echogeniczności.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Obrazowanie ma szczególne znaczenie przy utrzymujących się objawach: poszukuje przeszkody, kamieni i ropni.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6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ujemne USG nie wyklucza ostrego odmiedniczkowego ZNM.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9.19.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Ropień nerki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3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94" name="Picture 6" descr="fig_9_20.jpg"/>
          <p:cNvPicPr/>
          <p:nvPr/>
        </p:nvPicPr>
        <p:blipFill>
          <a:blip r:embed="rId1"/>
          <a:stretch/>
        </p:blipFill>
        <p:spPr>
          <a:xfrm>
            <a:off x="676800" y="2221200"/>
            <a:ext cx="6564960" cy="332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6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Złożona torbielowata zmiana, często z echami o niskiej amplitudzie i poziomowaniem.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TK może być widoczna grubościenna kolekcja; korelacja kliniczna jest kluczowa.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Należy szukać czynnika sprzyjającego: kamicy i/lub niedrożności.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4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złożona kolekcja + sepsa/utrzymująca się infekcja.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9.20.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8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Roponercze (pyonephrosis)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1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12" name="Picture 6" descr="fig_9_21.jpg"/>
          <p:cNvPicPr/>
          <p:nvPr/>
        </p:nvPicPr>
        <p:blipFill>
          <a:blip r:embed="rId1"/>
          <a:stretch/>
        </p:blipFill>
        <p:spPr>
          <a:xfrm>
            <a:off x="676800" y="2222640"/>
            <a:ext cx="6564960" cy="332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3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4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Zakażony, poszerzony układ zbiorczy może zawierać warstwujące się echa.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Zmiany często współistnieją z przewlekłym wodonerczem i niedrożnością.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To obraz wymagający pilnej korelacji klinicznej i rozważenia drenażu.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2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poszerzony układ zbiorczy + wewnętrzne echa/ropa.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9.21.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Odmiedniczkowe zapalenie nerek z gazem (emphysematous pyelonephritis)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9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30" name="Picture 6" descr="fig_9_22.jpg"/>
          <p:cNvPicPr/>
          <p:nvPr/>
        </p:nvPicPr>
        <p:blipFill>
          <a:blip r:embed="rId1"/>
          <a:stretch/>
        </p:blipFill>
        <p:spPr>
          <a:xfrm>
            <a:off x="676800" y="2221200"/>
            <a:ext cx="6564960" cy="332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1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2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Gaz w obrębie nerki powoduje silne, „brudne” cienie akustyczne.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USG może ujawnić rozległe artefakty gazowe, ale TK lepiej określa zasięg zajęcia nerki i przestrzeni okołonerkowej.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Stan należy rozpoznawać w odpowiednim kontekście septycznym.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0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gaz + brudne cienie akustyczne; TK do oceny zakresu.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9.22.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4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Przewlekłe odmiedniczkowe zapalenie / nefropatia refluksowa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48" name="Picture 6" descr="fig_9_25.jpg"/>
          <p:cNvPicPr/>
          <p:nvPr/>
        </p:nvPicPr>
        <p:blipFill>
          <a:blip r:embed="rId1"/>
          <a:stretch/>
        </p:blipFill>
        <p:spPr>
          <a:xfrm>
            <a:off x="1639080" y="1774080"/>
            <a:ext cx="464040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9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Blizny korowe, szczególnie nad biegunowymi kielichami, z retrakcją brodawek i poszerzeniem/„clubingiem” kielichów.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Nerka może być zanikowa; zmiany bywają wieloogniskowe i obustronne.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Przy jednostronnym zajęciu możliwy przerost kompensacyjny drugiej nerki.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8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blizny korowe + zniekształcenie kielichów.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9.25.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2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Martwica brodawek nerkowych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5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66" name="Picture 6" descr="fig_9_27.jpg"/>
          <p:cNvPicPr/>
          <p:nvPr/>
        </p:nvPicPr>
        <p:blipFill>
          <a:blip r:embed="rId1"/>
          <a:stretch/>
        </p:blipFill>
        <p:spPr>
          <a:xfrm>
            <a:off x="676800" y="2553840"/>
            <a:ext cx="6564960" cy="266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7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8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Może manifestować się obrzękiem i kulistym pogrubieniem brodawek.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późniejszych etapach złuszczone brodawki mogą tworzyć obrazy wewnątrz układu zbiorczego.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Kontekst kliniczny i obecność przeszkody mają znaczenie interpretacyjne.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6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zmiana brodawek może imitować materiał w układzie zbiorczym.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9.27.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Gruźlica nerek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3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84" name="Picture 6" descr="fig_9_28.jpg"/>
          <p:cNvPicPr/>
          <p:nvPr/>
        </p:nvPicPr>
        <p:blipFill>
          <a:blip r:embed="rId1"/>
          <a:stretch/>
        </p:blipFill>
        <p:spPr>
          <a:xfrm>
            <a:off x="1847160" y="1774080"/>
            <a:ext cx="422424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5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Zmiany przewlekłe mogą prowadzić do zniekształcenia układu kielichowego i zaniku miąższu.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zaawansowanej chorobie pojawiają się zwapnienia i cechy przewlekłego uszkodzenia.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USG jest częścią oceny; rozległość zmian wymaga korelacji z innymi metodami.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4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myśl o gruźlicy przy przewlekłym, bliznowaciejącym obrazie układu moczowego.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9.28.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8" name="TextBox 2"/>
          <p:cNvSpPr/>
          <p:nvPr/>
        </p:nvSpPr>
        <p:spPr>
          <a:xfrm>
            <a:off x="594360" y="311040"/>
            <a:ext cx="10789560" cy="15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Box 3"/>
          <p:cNvSpPr/>
          <p:nvPr/>
        </p:nvSpPr>
        <p:spPr>
          <a:xfrm>
            <a:off x="594360" y="567000"/>
            <a:ext cx="10972440" cy="41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Żółtakowate odmiedniczkowe zapalenie nerek (XGP)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1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02" name="Picture 6" descr="fig_9_26.jpg"/>
          <p:cNvPicPr/>
          <p:nvPr/>
        </p:nvPicPr>
        <p:blipFill>
          <a:blip r:embed="rId1"/>
          <a:stretch/>
        </p:blipFill>
        <p:spPr>
          <a:xfrm>
            <a:off x="676800" y="2221200"/>
            <a:ext cx="6564960" cy="332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3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4" name="TextBox 8"/>
          <p:cNvSpPr/>
          <p:nvPr/>
        </p:nvSpPr>
        <p:spPr>
          <a:xfrm>
            <a:off x="7909560" y="1847160"/>
            <a:ext cx="349272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Box 9"/>
          <p:cNvSpPr/>
          <p:nvPr/>
        </p:nvSpPr>
        <p:spPr>
          <a:xfrm>
            <a:off x="7882200" y="2267640"/>
            <a:ext cx="164160" cy="2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Box 10"/>
          <p:cNvSpPr/>
          <p:nvPr/>
        </p:nvSpPr>
        <p:spPr>
          <a:xfrm>
            <a:off x="8119800" y="2267640"/>
            <a:ext cx="3245760" cy="61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Przewlekłe, ropne zapalenie z destrukcją miąższu i zastępowaniem go przez makrofagi obładowane lipidami.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Box 11"/>
          <p:cNvSpPr/>
          <p:nvPr/>
        </p:nvSpPr>
        <p:spPr>
          <a:xfrm>
            <a:off x="7882200" y="3136320"/>
            <a:ext cx="164160" cy="2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Box 12"/>
          <p:cNvSpPr/>
          <p:nvPr/>
        </p:nvSpPr>
        <p:spPr>
          <a:xfrm>
            <a:off x="8119800" y="3136320"/>
            <a:ext cx="3245760" cy="61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Typowo jednostronne; często związane z kamicą (zwłaszcza odlewową) i przeszkodą w odpływie moczu.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Box 13"/>
          <p:cNvSpPr/>
          <p:nvPr/>
        </p:nvSpPr>
        <p:spPr>
          <a:xfrm>
            <a:off x="7882200" y="4005000"/>
            <a:ext cx="164160" cy="2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Box 14"/>
          <p:cNvSpPr/>
          <p:nvPr/>
        </p:nvSpPr>
        <p:spPr>
          <a:xfrm>
            <a:off x="8119800" y="4005000"/>
            <a:ext cx="3245760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Obrazowanie może przypominać guz lub rozległe zakażenie niszczące nerkę.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2" name="TextBox 16"/>
          <p:cNvSpPr/>
          <p:nvPr/>
        </p:nvSpPr>
        <p:spPr>
          <a:xfrm>
            <a:off x="8065080" y="5376600"/>
            <a:ext cx="3154320" cy="13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Box 17"/>
          <p:cNvSpPr/>
          <p:nvPr/>
        </p:nvSpPr>
        <p:spPr>
          <a:xfrm>
            <a:off x="8065080" y="5596200"/>
            <a:ext cx="3154320" cy="33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przewlekła infekcja + kamica + destrukcyjna, powiększona nerka.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Box 18"/>
          <p:cNvSpPr/>
          <p:nvPr/>
        </p:nvSpPr>
        <p:spPr>
          <a:xfrm>
            <a:off x="594360" y="6510600"/>
            <a:ext cx="10972440" cy="12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9.26.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6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Grzybnia / „fungus ball” w układzie zbiorczym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9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20" name="Picture 6" descr="fig_9_30.jpg"/>
          <p:cNvPicPr/>
          <p:nvPr/>
        </p:nvPicPr>
        <p:blipFill>
          <a:blip r:embed="rId1"/>
          <a:stretch/>
        </p:blipFill>
        <p:spPr>
          <a:xfrm>
            <a:off x="676800" y="2267640"/>
            <a:ext cx="6564960" cy="323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1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Zaokrąglone hiperechogeniczne masy mogą zalegać w poszerzonym układzie zbiorczym.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Wymaga różnicowania z kamieniem i innym materiałem w świetle układu zbiorczego.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Rozpoznanie opiera się na obrazie i kontekście zakażenia grzybiczego.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0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hiperechogeniczna masa w poszerzonym układzie zbiorczym.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9.30.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4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Zapalenie pęcherza z gazem / pęcherz rozedmowy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7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38" name="Picture 6" descr="fig_9_36.jpg"/>
          <p:cNvPicPr/>
          <p:nvPr/>
        </p:nvPicPr>
        <p:blipFill>
          <a:blip r:embed="rId1"/>
          <a:stretch/>
        </p:blipFill>
        <p:spPr>
          <a:xfrm>
            <a:off x="1668960" y="1774080"/>
            <a:ext cx="458028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0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Gaz w świetle pęcherza daje jasne echa z „brudnym” cieniem za tylną ścianą.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pęcherzu można widzieć intraluminalne pęcherzyki gazu; TK pokazuje współistniejące pogrubienie ściany.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Gaz w pęcherzu może mieć inne źródło, np. przetokę jelitowo-pęcherzową.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8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odróżnij zakażenie od przetoki i innych przyczyn gazu.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9.36.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2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Kamica nerkowa, w tym kamień odlewowy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5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56" name="Picture 6" descr="fig_9_37.jpg"/>
          <p:cNvPicPr/>
          <p:nvPr/>
        </p:nvPicPr>
        <p:blipFill>
          <a:blip r:embed="rId1"/>
          <a:stretch/>
        </p:blipFill>
        <p:spPr>
          <a:xfrm>
            <a:off x="1221480" y="1774080"/>
            <a:ext cx="547560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8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Kamienie są zwykle hiperechogeniczne i dają wyraźny cień akustyczny za zmianą.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Duży kamień odlewowy może wypełniać kielichy/miedniczkę i współistnieć z poszerzeniem układu zbiorczego.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Małe złogi mogą być trudne do wykrycia; artefakt „twinkle” jest pomocny, ale nieswoisty.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6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hiperechogeniczność + cień; oceń także stopień zastoju.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9.37.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0" name="TextBox 2"/>
          <p:cNvSpPr/>
          <p:nvPr/>
        </p:nvSpPr>
        <p:spPr>
          <a:xfrm>
            <a:off x="594360" y="311040"/>
            <a:ext cx="10789560" cy="15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Box 3"/>
          <p:cNvSpPr/>
          <p:nvPr/>
        </p:nvSpPr>
        <p:spPr>
          <a:xfrm>
            <a:off x="594360" y="567000"/>
            <a:ext cx="10972440" cy="41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Niedrożność połączenia miedniczkowo-moczowodowego (UPJ)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74" name="Picture 6" descr="fig_9_15.jpg"/>
          <p:cNvPicPr/>
          <p:nvPr/>
        </p:nvPicPr>
        <p:blipFill>
          <a:blip r:embed="rId1"/>
          <a:stretch/>
        </p:blipFill>
        <p:spPr>
          <a:xfrm>
            <a:off x="676800" y="2419920"/>
            <a:ext cx="6564960" cy="293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5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8"/>
          <p:cNvSpPr/>
          <p:nvPr/>
        </p:nvSpPr>
        <p:spPr>
          <a:xfrm>
            <a:off x="7909560" y="1847160"/>
            <a:ext cx="3492720" cy="18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Box 9"/>
          <p:cNvSpPr/>
          <p:nvPr/>
        </p:nvSpPr>
        <p:spPr>
          <a:xfrm>
            <a:off x="7882200" y="2267640"/>
            <a:ext cx="164160" cy="2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Box 10"/>
          <p:cNvSpPr/>
          <p:nvPr/>
        </p:nvSpPr>
        <p:spPr>
          <a:xfrm>
            <a:off x="8119800" y="2267640"/>
            <a:ext cx="3245760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USG: znaczne poszerzenie miedniczki i kielichów proksymalnych.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Box 11"/>
          <p:cNvSpPr/>
          <p:nvPr/>
        </p:nvSpPr>
        <p:spPr>
          <a:xfrm>
            <a:off x="7882200" y="3136320"/>
            <a:ext cx="164160" cy="2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Box 12"/>
          <p:cNvSpPr/>
          <p:nvPr/>
        </p:nvSpPr>
        <p:spPr>
          <a:xfrm>
            <a:off x="8119800" y="3136320"/>
            <a:ext cx="3245760" cy="82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Miedniczka jest poszerzona nieproporcjonalnie do kielichów; moczowód poniżej UPJ pozostaje zwykle prawidłowej szerokości.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Box 13"/>
          <p:cNvSpPr/>
          <p:nvPr/>
        </p:nvSpPr>
        <p:spPr>
          <a:xfrm>
            <a:off x="7882200" y="4005000"/>
            <a:ext cx="164160" cy="21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Box 14"/>
          <p:cNvSpPr/>
          <p:nvPr/>
        </p:nvSpPr>
        <p:spPr>
          <a:xfrm>
            <a:off x="8119800" y="4005000"/>
            <a:ext cx="3245760" cy="41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przewlekłej niedrożności może pojawić się zanik miąższu nerki.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4" name="TextBox 16"/>
          <p:cNvSpPr/>
          <p:nvPr/>
        </p:nvSpPr>
        <p:spPr>
          <a:xfrm>
            <a:off x="8065080" y="5376600"/>
            <a:ext cx="3154320" cy="13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Box 17"/>
          <p:cNvSpPr/>
          <p:nvPr/>
        </p:nvSpPr>
        <p:spPr>
          <a:xfrm>
            <a:off x="8065080" y="5596200"/>
            <a:ext cx="3154320" cy="33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hydronefroza do poziomu UPJ + nieposzerzony moczowód.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Box 18"/>
          <p:cNvSpPr/>
          <p:nvPr/>
        </p:nvSpPr>
        <p:spPr>
          <a:xfrm>
            <a:off x="594360" y="6510600"/>
            <a:ext cx="10972440" cy="122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9.15.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8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Kamień dystalnego moczowodu / UVJ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1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92" name="Picture 6" descr="fig_9_40.jpg"/>
          <p:cNvPicPr/>
          <p:nvPr/>
        </p:nvPicPr>
        <p:blipFill>
          <a:blip r:embed="rId1"/>
          <a:stretch/>
        </p:blipFill>
        <p:spPr>
          <a:xfrm>
            <a:off x="676800" y="2377080"/>
            <a:ext cx="6564960" cy="301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3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4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Poszukuj złogu w połączeniu pęcherzowo-moczowodowym (UVJ).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Typowy sygnał to hiperechogeniczny złóg z tylnym cieniem akustycznym.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U widocznego zastoju oceniaj także moczowód proksymalnie i jet moczowodowy.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najwęższy odcinek UVJ jest częstą lokalizacją zatrzymania złogu.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9.40.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6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Rak nerkowokomórkowy (RCC) - spektrum USG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9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10" name="Picture 6" descr="fig_9_47.jpg"/>
          <p:cNvPicPr/>
          <p:nvPr/>
        </p:nvPicPr>
        <p:blipFill>
          <a:blip r:embed="rId1"/>
          <a:stretch/>
        </p:blipFill>
        <p:spPr>
          <a:xfrm>
            <a:off x="1421280" y="1774080"/>
            <a:ext cx="507600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1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2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RCC ma zmienny obraz: może być hipo-, izo- lub hiperechogeniczny.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Zmiana może być egzofityczna, naciekająca, centralna, torbielowata lub zawierać martwicę.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podejrzanej zmianie należy ocenić unaczynienie i cechy naciekania; USG nie wyklucza złośliwości przy braku przepływu.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nie ma jednego „typowego” obrazu RCC; liczy się morfologia i wzrost.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9.47.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4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Rak urotelialny nerki / górnych dróg moczowych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7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28" name="Picture 6" descr="fig_9_56.jpg"/>
          <p:cNvPicPr/>
          <p:nvPr/>
        </p:nvPicPr>
        <p:blipFill>
          <a:blip r:embed="rId1"/>
          <a:stretch/>
        </p:blipFill>
        <p:spPr>
          <a:xfrm>
            <a:off x="2449800" y="1774080"/>
            <a:ext cx="301896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0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Może powodować wodonercze przez zajęcie miedniczki i kielichów.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Może mieć postać centralnej, litej masy, naciekania miąższu lub zmiany polipowatej.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Oceniaj relację do układu zbiorczego i cechy naciekania miąższu oraz przestrzeni okołonerkowej.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8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centralna masa + wodonercze lub naciekanie sugerują proces urotelialny.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9.56.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Naczyniakomięśniakotłuszczak (AML)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5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46" name="Picture 6" descr="fig_9_58.jpg"/>
          <p:cNvPicPr/>
          <p:nvPr/>
        </p:nvPicPr>
        <p:blipFill>
          <a:blip r:embed="rId1"/>
          <a:stretch/>
        </p:blipFill>
        <p:spPr>
          <a:xfrm>
            <a:off x="1328400" y="1774080"/>
            <a:ext cx="526140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7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8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Klasyczny mały AML jest często hiperechogeniczny.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Duże AML mogą mieć heterogenną echostrukturę i elementy odpowiadające tkance mięśniowej; mogą krwawić.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Hiperechogeniczność sama w sobie nie pozwala pewnie odróżnić AML od RCC.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hiperechogeniczna masa ≠ automatycznie AML.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9.58.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0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Chłoniak nerki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3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64" name="Picture 6" descr="fig_9_60.jpg"/>
          <p:cNvPicPr/>
          <p:nvPr/>
        </p:nvPicPr>
        <p:blipFill>
          <a:blip r:embed="rId1"/>
          <a:stretch/>
        </p:blipFill>
        <p:spPr>
          <a:xfrm>
            <a:off x="676800" y="2414880"/>
            <a:ext cx="6564960" cy="294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5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6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Może przyjmować postać ogniskową lub rozlaną.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zmianie naciekającej może być zachowany zarys nerki mimo zaburzenia architektury.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Duże masy zaotrzewnowe mogą naciekać zatokę nerkową i powodować wodonercze.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4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naciekający guz przy zachowaniu reniformnego kształtu.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9.60.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Autosomalna dominująca wielotorbielowatość nerek (ADPKD)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1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82" name="Picture 6" descr="fig_9_71.jpg"/>
          <p:cNvPicPr/>
          <p:nvPr/>
        </p:nvPicPr>
        <p:blipFill>
          <a:blip r:embed="rId1"/>
          <a:stretch/>
        </p:blipFill>
        <p:spPr>
          <a:xfrm>
            <a:off x="2295000" y="1774080"/>
            <a:ext cx="332784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3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4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Liczne torbiele powodują stopniowe powiększanie nerek i wzrost liczby torbieli.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stadium schyłkowym nerki mogą być znacznie powiększone i prawie całkowicie zastąpione torbielami.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Obraz obejmuje szerokie spektrum - od małych torbieli po masywne zajęcie obu nerek.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2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obustronne liczne torbiele + progresywne powiększenie nerek.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9.71.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6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Rozerwanie / laceracja nerki po urazie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9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00" name="Picture 6" descr="fig_9_79.jpg"/>
          <p:cNvPicPr/>
          <p:nvPr/>
        </p:nvPicPr>
        <p:blipFill>
          <a:blip r:embed="rId1"/>
          <a:stretch/>
        </p:blipFill>
        <p:spPr>
          <a:xfrm>
            <a:off x="2828160" y="1774080"/>
            <a:ext cx="226188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1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2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USG może wykazywać nieprawidłowości miąższu i kolekcje płynowe związane z urazem.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Ocena zakresu urazu, krwiaka i ewentualnego uszkodzenia układu zbiorczego często wymaga TK.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Interpretuj obraz w kontekście mechanizmu urazu i stanu hemodynamicznego.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0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USG jest szybkie, ale TK lepiej klasyfikuje stopień urazu.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9.79.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4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Zawał nerki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7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18" name="Picture 6" descr="fig_9_81.jpg"/>
          <p:cNvPicPr/>
          <p:nvPr/>
        </p:nvPicPr>
        <p:blipFill>
          <a:blip r:embed="rId1"/>
          <a:stretch/>
        </p:blipFill>
        <p:spPr>
          <a:xfrm>
            <a:off x="676800" y="2221200"/>
            <a:ext cx="6564960" cy="332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9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0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Obszar niedokrwienny może być słabiej unaczyniony lub bez przepływu w Dopplerze.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prezentowanym obrazie zmiana jest słabo odgraniczona; korelacja z TK wspiera rozpoznanie.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Doppler może pokazać wtórny brak przepływu, ale interpretacja zależy od czasu i lokalizacji zmiany.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8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ogniskowa zmiana + brak perfuzji.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0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9.81.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2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Zwężenie tętnicy nerkowej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4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36" name="Picture 6" descr="fig_9_84.jpg"/>
          <p:cNvPicPr/>
          <p:nvPr/>
        </p:nvPicPr>
        <p:blipFill>
          <a:blip r:embed="rId1"/>
          <a:stretch/>
        </p:blipFill>
        <p:spPr>
          <a:xfrm>
            <a:off x="676800" y="2484360"/>
            <a:ext cx="6564960" cy="280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7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badaniu dopplerowskim w miąższu może wystąpić sygnał tardus-parvus.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Przy ujściu tętnicy nerkowej wysokie prędkości skurczowe wspierają rozpoznanie zwężenia.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3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4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Oceniaj zarówno tętnicę główną, jak i odpowiedź fali w tętnicach śródnerkowych.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6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wysoka prędkość w tętnicy + tardus-parvus dystalnie.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8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9.84.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0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Zakrzepica żyły nerkowej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2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3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54" name="Picture 6" descr="fig_9_86.jpg"/>
          <p:cNvPicPr/>
          <p:nvPr/>
        </p:nvPicPr>
        <p:blipFill>
          <a:blip r:embed="rId1"/>
          <a:stretch/>
        </p:blipFill>
        <p:spPr>
          <a:xfrm>
            <a:off x="676800" y="2419200"/>
            <a:ext cx="6564960" cy="2933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5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6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8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Ostra zakrzepica może dawać powiększoną, obrzękniętą, hipoechogeniczną nerkę.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Zakrzep może być widoczny w żyle nerkowej i szerzyć się do żyły głównej dolnej.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Brak przepływu żylnego jest pomocny, ale wynik Dopplera nie zawsze wyklucza zakrzepicę.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4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5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powiększona nerka + materiał zakrzepowy w żyle nerkowej.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9.86.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Pęcherz beleczkowaty z zaleganiem po mikcji - przeszkoda podpęcherzowa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1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72" name="Picture 6" descr="fig_9_90.jpg"/>
          <p:cNvPicPr/>
          <p:nvPr/>
        </p:nvPicPr>
        <p:blipFill>
          <a:blip r:embed="rId1"/>
          <a:stretch/>
        </p:blipFill>
        <p:spPr>
          <a:xfrm>
            <a:off x="676800" y="2517840"/>
            <a:ext cx="6564960" cy="2736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3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4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Nasilone zaleganie po mikcji może współistnieć z przerostem mięśnia wypieracza.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tym przykładzie duży PVR współistnieje z pogrubieniem/beleczkowaniem ściany.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U mężczyzny oceń prostatę jako potencjalną przyczynę przeszkody.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2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mierz PVR - zaleganie jest praktycznym markerem niedostatecznego opróżniania.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4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9.90.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6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7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Pęcherz neurogenny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9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90" name="Picture 6" descr="fig_9_92.jpg"/>
          <p:cNvPicPr/>
          <p:nvPr/>
        </p:nvPicPr>
        <p:blipFill>
          <a:blip r:embed="rId1"/>
          <a:stretch/>
        </p:blipFill>
        <p:spPr>
          <a:xfrm>
            <a:off x="1346040" y="1774080"/>
            <a:ext cx="522576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1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2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Areﬂeksja wypieracza może dawać duży, cienkościenny pęcherz.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5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6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Hiperrefleksja wypieracza częściej daje pęcherz pogrubiały i beleczkowaty.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8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Obraz trzeba interpretować łącznie z typem uszkodzenia neurologicznego i zaleganiem po mikcji.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0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rozmiar + grubość ściany + PVR pomagają rozróżnić wzorce.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2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9.92.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AF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4" name="TextBox 2"/>
          <p:cNvSpPr/>
          <p:nvPr/>
        </p:nvSpPr>
        <p:spPr>
          <a:xfrm>
            <a:off x="594360" y="311040"/>
            <a:ext cx="107895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0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PATOLOGIA</a:t>
            </a:r>
            <a:endParaRPr lang="pl-PL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5" name="TextBox 3"/>
          <p:cNvSpPr/>
          <p:nvPr/>
        </p:nvSpPr>
        <p:spPr>
          <a:xfrm>
            <a:off x="594360" y="567000"/>
            <a:ext cx="1097244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Uchyłki pęcherza</a:t>
            </a:r>
            <a:endParaRPr lang="pl-PL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Rectangle 4"/>
          <p:cNvSpPr/>
          <p:nvPr/>
        </p:nvSpPr>
        <p:spPr>
          <a:xfrm>
            <a:off x="594360" y="1307520"/>
            <a:ext cx="10972440" cy="27000"/>
          </a:xfrm>
          <a:prstGeom prst="rect">
            <a:avLst/>
          </a:prstGeom>
          <a:solidFill>
            <a:srgbClr val="399799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-17640" rIns="90000" bIns="-1764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7" name="Rounded Rectangle 5"/>
          <p:cNvSpPr/>
          <p:nvPr/>
        </p:nvSpPr>
        <p:spPr>
          <a:xfrm>
            <a:off x="502920" y="1572840"/>
            <a:ext cx="6903360" cy="46173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CE4E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08" name="Picture 6" descr="fig_9_93.jpg"/>
          <p:cNvPicPr/>
          <p:nvPr/>
        </p:nvPicPr>
        <p:blipFill>
          <a:blip r:embed="rId1"/>
          <a:stretch/>
        </p:blipFill>
        <p:spPr>
          <a:xfrm>
            <a:off x="1530720" y="1774080"/>
            <a:ext cx="4857120" cy="4224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9" name="Rounded Rectangle 7"/>
          <p:cNvSpPr/>
          <p:nvPr/>
        </p:nvSpPr>
        <p:spPr>
          <a:xfrm>
            <a:off x="7635240" y="1572840"/>
            <a:ext cx="4050360" cy="4617360"/>
          </a:xfrm>
          <a:prstGeom prst="roundRect">
            <a:avLst>
              <a:gd name="adj" fmla="val 16667"/>
            </a:avLst>
          </a:prstGeom>
          <a:solidFill>
            <a:srgbClr val="F3F7FA"/>
          </a:solidFill>
          <a:ln>
            <a:solidFill>
              <a:srgbClr val="D3DEE7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0" name="TextBox 8"/>
          <p:cNvSpPr/>
          <p:nvPr/>
        </p:nvSpPr>
        <p:spPr>
          <a:xfrm>
            <a:off x="7909560" y="1847160"/>
            <a:ext cx="3492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NA CO ZWRÓCIĆ UWAGĘ</a:t>
            </a:r>
            <a:endParaRPr lang="pl-PL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TextBox 9"/>
          <p:cNvSpPr/>
          <p:nvPr/>
        </p:nvSpPr>
        <p:spPr>
          <a:xfrm>
            <a:off x="7882200" y="226764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2" name="TextBox 10"/>
          <p:cNvSpPr/>
          <p:nvPr/>
        </p:nvSpPr>
        <p:spPr>
          <a:xfrm>
            <a:off x="8119800" y="226764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Uchyłki mogą być pojedyncze lub mnogie, szeroko- lub wąskoszyjne.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3" name="TextBox 11"/>
          <p:cNvSpPr/>
          <p:nvPr/>
        </p:nvSpPr>
        <p:spPr>
          <a:xfrm>
            <a:off x="7882200" y="313632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4" name="TextBox 12"/>
          <p:cNvSpPr/>
          <p:nvPr/>
        </p:nvSpPr>
        <p:spPr>
          <a:xfrm>
            <a:off x="8119800" y="313632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ich wnętrzu może zalegać mocz, osad lub kamienie; w dużym uchyłku może rozwinąć się guz urotelialny.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TextBox 13"/>
          <p:cNvSpPr/>
          <p:nvPr/>
        </p:nvSpPr>
        <p:spPr>
          <a:xfrm>
            <a:off x="7882200" y="4005000"/>
            <a:ext cx="1641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2D70A8"/>
                </a:solidFill>
                <a:effectLst/>
                <a:uFillTx/>
                <a:latin typeface="Aptos"/>
              </a:rPr>
              <a:t>•</a:t>
            </a:r>
            <a:endParaRPr lang="pl-PL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6" name="TextBox 14"/>
          <p:cNvSpPr/>
          <p:nvPr/>
        </p:nvSpPr>
        <p:spPr>
          <a:xfrm>
            <a:off x="8119800" y="4005000"/>
            <a:ext cx="324576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5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W Dopplerze i dynamicznie można obserwować przepływ moczu do i z uchyłka.</a:t>
            </a:r>
            <a:endParaRPr lang="pl-PL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7" name="Rounded Rectangle 15"/>
          <p:cNvSpPr/>
          <p:nvPr/>
        </p:nvSpPr>
        <p:spPr>
          <a:xfrm>
            <a:off x="7882200" y="5257800"/>
            <a:ext cx="3520080" cy="685440"/>
          </a:xfrm>
          <a:prstGeom prst="roundRect">
            <a:avLst>
              <a:gd name="adj" fmla="val 16667"/>
            </a:avLst>
          </a:prstGeom>
          <a:solidFill>
            <a:srgbClr val="E5F4F4"/>
          </a:solidFill>
          <a:ln>
            <a:solidFill>
              <a:srgbClr val="B0DADA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/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8" name="TextBox 16"/>
          <p:cNvSpPr/>
          <p:nvPr/>
        </p:nvSpPr>
        <p:spPr>
          <a:xfrm>
            <a:off x="8065080" y="5376600"/>
            <a:ext cx="3154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1" u="none" strike="noStrike">
                <a:solidFill>
                  <a:srgbClr val="399799"/>
                </a:solidFill>
                <a:effectLst/>
                <a:uFillTx/>
                <a:latin typeface="Aptos"/>
              </a:rPr>
              <a:t>PERŁA DIAGNOSTYCZNA</a:t>
            </a:r>
            <a:endParaRPr lang="pl-PL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Box 17"/>
          <p:cNvSpPr/>
          <p:nvPr/>
        </p:nvSpPr>
        <p:spPr>
          <a:xfrm>
            <a:off x="8065080" y="5596200"/>
            <a:ext cx="3154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183049"/>
                </a:solidFill>
                <a:effectLst/>
                <a:uFillTx/>
                <a:latin typeface="Aptos"/>
              </a:rPr>
              <a:t>Klucz: oceń szyję uchyłka, zawartość i komunikację z pęcherzem.</a:t>
            </a:r>
            <a:endParaRPr lang="pl-PL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0" name="TextBox 18"/>
          <p:cNvSpPr/>
          <p:nvPr/>
        </p:nvSpPr>
        <p:spPr>
          <a:xfrm>
            <a:off x="594360" y="6510600"/>
            <a:ext cx="109724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800" b="0" u="none" strike="noStrike">
                <a:solidFill>
                  <a:srgbClr val="5C6874"/>
                </a:solidFill>
                <a:effectLst/>
                <a:uFillTx/>
                <a:latin typeface="Aptos"/>
              </a:rPr>
              <a:t>Źródło obrazu: Buros CM, Kalor AN, Tublin ME. The Kidney and Urinary Tract. Diagnostic Ultrasound. Fig. 9.93. Przesłany PDF.</a:t>
            </a:r>
            <a:endParaRPr lang="pl-PL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itchFamily="0" charset="1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</TotalTime>
  <Application>LibreOffice/26.8.0.3$Linux_X86_64 LibreOffice_project/680$Build-3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pl-PL</dc:language>
  <cp:lastModifiedBy/>
  <dcterms:modified xsi:type="dcterms:W3CDTF">2026-09-13T06:51:16Z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