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>
                <a:solidFill>
                  <a:srgbClr val="183049"/>
                </a:solidFill>
                <a:latin typeface="Aptos"/>
              </a:rPr>
              <a:t>UKŁAD MOCZOWY W USG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325880"/>
            <a:ext cx="1033272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400" b="0">
                <a:solidFill>
                  <a:srgbClr val="2D70A8"/>
                </a:solidFill>
                <a:latin typeface="Aptos"/>
              </a:rPr>
              <a:t>Najważniejsze patologie i odpowiadające im obrazy sonograficzne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331720"/>
            <a:ext cx="987552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800" b="0">
                <a:solidFill>
                  <a:srgbClr val="5C6874"/>
                </a:solidFill>
                <a:latin typeface="Aptos"/>
              </a:rPr>
              <a:t>Kurs dla lekarzy • obrazy wyłącznie z dostarczonego rozdziału • podpisy po polsku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3886200"/>
            <a:ext cx="1993392" cy="1051560"/>
          </a:xfrm>
          <a:prstGeom prst="roundRect">
            <a:avLst/>
          </a:prstGeom>
          <a:solidFill>
            <a:srgbClr val="E7EFF4"/>
          </a:solidFill>
          <a:ln>
            <a:solidFill>
              <a:srgbClr val="C8D6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4069080"/>
            <a:ext cx="1773936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399799"/>
                </a:solidFill>
                <a:latin typeface="Aptos"/>
              </a:rPr>
              <a:t>OBSTRUKCJA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4352544"/>
            <a:ext cx="1773936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5C6874"/>
                </a:solidFill>
                <a:latin typeface="Aptos"/>
              </a:rPr>
              <a:t>wodonercze, UPJ, megaureter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26080" y="3886200"/>
            <a:ext cx="1993392" cy="1051560"/>
          </a:xfrm>
          <a:prstGeom prst="roundRect">
            <a:avLst/>
          </a:prstGeom>
          <a:solidFill>
            <a:srgbClr val="E7EFF4"/>
          </a:solidFill>
          <a:ln>
            <a:solidFill>
              <a:srgbClr val="C8D6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035808" y="4069080"/>
            <a:ext cx="1773936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399799"/>
                </a:solidFill>
                <a:latin typeface="Aptos"/>
              </a:rPr>
              <a:t>INFEKCJE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35808" y="4352544"/>
            <a:ext cx="1773936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5C6874"/>
                </a:solidFill>
                <a:latin typeface="Aptos"/>
              </a:rPr>
              <a:t>odmiedniczkowe, ropnie, gaz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66360" y="3886200"/>
            <a:ext cx="1993392" cy="1051560"/>
          </a:xfrm>
          <a:prstGeom prst="roundRect">
            <a:avLst/>
          </a:prstGeom>
          <a:solidFill>
            <a:srgbClr val="E7EFF4"/>
          </a:solidFill>
          <a:ln>
            <a:solidFill>
              <a:srgbClr val="C8D6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76088" y="4069080"/>
            <a:ext cx="1773936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399799"/>
                </a:solidFill>
                <a:latin typeface="Aptos"/>
              </a:rPr>
              <a:t>KAMICA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76088" y="4352544"/>
            <a:ext cx="1773936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5C6874"/>
                </a:solidFill>
                <a:latin typeface="Aptos"/>
              </a:rPr>
              <a:t>nerka, UVJ, kamień odlewowy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06640" y="3886200"/>
            <a:ext cx="1993392" cy="1051560"/>
          </a:xfrm>
          <a:prstGeom prst="roundRect">
            <a:avLst/>
          </a:prstGeom>
          <a:solidFill>
            <a:srgbClr val="E7EFF4"/>
          </a:solidFill>
          <a:ln>
            <a:solidFill>
              <a:srgbClr val="C8D6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16368" y="4069080"/>
            <a:ext cx="1773936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399799"/>
                </a:solidFill>
                <a:latin typeface="Aptos"/>
              </a:rPr>
              <a:t>GUZY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16368" y="4352544"/>
            <a:ext cx="1773936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5C6874"/>
                </a:solidFill>
                <a:latin typeface="Aptos"/>
              </a:rPr>
              <a:t>RCC, urotelialny, AML, chłoniak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646920" y="3886200"/>
            <a:ext cx="1993392" cy="1051560"/>
          </a:xfrm>
          <a:prstGeom prst="roundRect">
            <a:avLst/>
          </a:prstGeom>
          <a:solidFill>
            <a:srgbClr val="E7EFF4"/>
          </a:solidFill>
          <a:ln>
            <a:solidFill>
              <a:srgbClr val="C8D6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756648" y="4069080"/>
            <a:ext cx="1773936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399799"/>
                </a:solidFill>
                <a:latin typeface="Aptos"/>
              </a:rPr>
              <a:t>INNE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56648" y="4352544"/>
            <a:ext cx="1773936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0">
                <a:solidFill>
                  <a:srgbClr val="5C6874"/>
                </a:solidFill>
                <a:latin typeface="Aptos"/>
              </a:rPr>
              <a:t>torbiele, uraz, naczynia, pęcherz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608076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0">
                <a:solidFill>
                  <a:srgbClr val="5C6874"/>
                </a:solidFill>
                <a:latin typeface="Aptos"/>
              </a:rPr>
              <a:t>Materiał dydaktyczny - interpretacja obrazów zawsze w korelacji klinicznej.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Niedrożność połączenia miedniczkowo-moczowodowego (UPJ)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2419749"/>
            <a:ext cx="6565392" cy="29329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USG: znaczne poszerzenie miedniczki i kielichów proksymalnych.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Miedniczka jest poszerzona nieproporcjonalnie do kielichów; moczowód poniżej UPJ pozostaje zwykle prawidłowej szerokości.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przewlekłej niedrożności może pojawić się zanik miąższu nerki.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hydronefroza do poziomu UPJ + nieposzerzony moczowód.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9.15. Przesłany PDF.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Nerka miedniczna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728" y="1773936"/>
            <a:ext cx="5111246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Niewstąpienie nerki w embriogenezie prowadzi do położenia miednicznego.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Nerka bywa mniejsza i nieprawidłowo zrotowana; odpływ moczu może być upośledzony.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Predyspozycja do zakażeń i kamicy wynika m.in. ze słabszego drenażu.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Szukaj nerki poza lożą nerkową, szczególnie gdy „brakuje” jej w typowej lokalizacji.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9.9. Przesłany PDF.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Ektopia skrzyżowana z zespoleniem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662" y="1773936"/>
            <a:ext cx="5271379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Obie nerki leżą po jednej stronie i zwykle są ze sobą zrośnięte.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Mimo wspólnej lokalizacji obu nerek moczowody mają przebiegać do prawidłowych ujść pęcherzowych.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kolce nerkowej należy ocenić oba moczowody, nie tylko stronę z nerkami.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dwie nerki po tej samej stronie; najczęściej postać zrośnięta.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9.10. Przesłany PDF.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Nerka podkowiasta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2697174"/>
            <a:ext cx="6565392" cy="2378051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Zwykle zrośnięcie dolnych biegunów; cieśń przechodzi przed dużymi naczyniami.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Nerki są położone niżej, z przyśrodkowym ustawieniem dolnych biegunów.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Nieprawidłowa rotacja sprzyja UPJ obstruction, zakażeniom i kamicy.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cieśń w linii pośrodkowej przed aortą i żyłą główną dolną.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9.11. Przesłany PDF.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Podwójny układ kielichowo-miedniczkowy i ureterocele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950" y="1773936"/>
            <a:ext cx="2750802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Zdublowany układ może być kompletny lub niekompletny; część górnobiegunowa częściej ulega przeszkodzie.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Ureterocele to torbielowate poszerzenie śródściennego odcinka moczowodu w pęcherzu.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USG: dwa układy zbiorcze, poszerzenie górnego segmentu i okrągła zmiana torbielowata w pęcherzu.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zawsze obejrzyj pęcherz pod kątem ureterocele.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9.13. Przesłany PDF.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Wrodzony megaureter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287" y="1773936"/>
            <a:ext cx="4584128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Niedrożność funkcjonalna wynika z aperystaltycznego dystalnego odcinka moczowodu.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Typowy obraz USG: wrzecionowate poszerzenie dystalnej części moczowodu do połączenia pęcherzowo-moczowodowego.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Nasilenie zmian waha się od niewielkiej ureterektazji do wodonercza i wodomoczu.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dystalne, wrzecionowate poszerzenie moczowodu.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9.16. Przesłany PDF.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Ostre odmiedniczkowe zapalenie nerek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133" y="1773936"/>
            <a:ext cx="5190437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USG może być prawidłowe; zmiany obejmują m.in. powiększenie nerki i obrzęk.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Możliwa utrata różnicowania korowo-rdzeniowego oraz ogniskowe obszary zmienionej echogeniczności.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Obrazowanie ma szczególne znaczenie przy utrzymujących się objawach: poszukuje przeszkody, kamieni i ropni.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ujemne USG nie wyklucza ostrego odmiedniczkowego ZNM.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9.19. Przesłany PDF.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Ropień nerki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2221351"/>
            <a:ext cx="6565392" cy="3329697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Złożona torbielowata zmiana, często z echami o niskiej amplitudzie i poziomowaniem.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TK może być widoczna grubościenna kolekcja; korelacja kliniczna jest kluczowa.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Należy szukać czynnika sprzyjającego: kamicy i/lub niedrożności.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złożona kolekcja + sepsa/utrzymująca się infekcja.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9.20. Przesłany PDF.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Roponercze (pyonephrosis)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2222604"/>
            <a:ext cx="6565392" cy="332719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Zakażony, poszerzony układ zbiorczy może zawierać warstwujące się echa.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Zmiany często współistnieją z przewlekłym wodonerczem i niedrożnością.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To obraz wymagający pilnej korelacji klinicznej i rozważenia drenażu.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poszerzony układ zbiorczy + wewnętrzne echa/ropa.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9.21. Przesłany PDF.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Odmiedniczkowe zapalenie nerek z gazem (emphysematous pyelonephritis)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2221351"/>
            <a:ext cx="6565392" cy="3329697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Gaz w obrębie nerki powoduje silne, „brudne” cienie akustyczne.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USG może ujawnić rozległe artefakty gazowe, ale TK lepiej określa zasięg zajęcia nerki i przestrzeni okołonerkowej.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Stan należy rozpoznawać w odpowiednim kontekście septycznym.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gaz + brudne cienie akustyczne; TK do oceny zakresu.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9.22. Przesłany PDF.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Przewlekłe odmiedniczkowe zapalenie / nefropatia refluksowa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992" y="1773936"/>
            <a:ext cx="4640719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Blizny korowe, szczególnie nad biegunowymi kielichami, z retrakcją brodawek i poszerzeniem/„clubingiem” kielichów.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Nerka może być zanikowa; zmiany bywają wieloogniskowe i obustronne.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Przy jednostronnym zajęciu możliwy przerost kompensacyjny drugiej nerki.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blizny korowe + zniekształcenie kielichów.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9.25. Przesłany PDF.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Żółtakowate odmiedniczkowe zapalenie nerek (XGP)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2221351"/>
            <a:ext cx="6565392" cy="3329697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Przewlekłe, ropne zapalenie z destrukcją miąższu i zastępowaniem go przez makrofagi obładowane lipidami.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Typowo jednostronne; często związane z kamicą (zwłaszcza odlewową) i przeszkodą w odpływie moczu.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Obrazowanie może przypominać guz lub rozległe zakażenie niszczące nerkę.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przewlekła infekcja + kamica + destrukcyjna, powiększona nerka.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9.26. Przesłany PDF.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Martwica brodawek nerkowych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2553864"/>
            <a:ext cx="6565392" cy="2664671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Może manifestować się obrzękiem i kulistym pogrubieniem brodawek.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późniejszych etapach złuszczone brodawki mogą tworzyć obrazy wewnątrz układu zbiorczego.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Kontekst kliniczny i obecność przeszkody mają znaczenie interpretacyjne.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zmiana brodawek może imitować materiał w układzie zbiorczym.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9.27. Przesłany PDF.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Gruźlica nerek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087" y="1773936"/>
            <a:ext cx="4224528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Zmiany przewlekłe mogą prowadzić do zniekształcenia układu kielichowego i zaniku miąższu.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zaawansowanej chorobie pojawiają się zwapnienia i cechy przewlekłego uszkodzenia.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USG jest częścią oceny; rozległość zmian wymaga korelacji z innymi metodami.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myśl o gruźlicy przy przewlekłym, bliznowaciejącym obrazie układu moczowego.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9.28. Przesłany PDF.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Grzybnia / „fungus ball” w układzie zbiorczym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2267767"/>
            <a:ext cx="6565392" cy="323686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Zaokrąglone hiperechogeniczne masy mogą zalegać w poszerzonym układzie zbiorczym.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Wymaga różnicowania z kamieniem i innym materiałem w świetle układu zbiorczego.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Rozpoznanie opiera się na obrazie i kontekście zakażenia grzybiczego.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hiperechogeniczna masa w poszerzonym układzie zbiorczym.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9.30. Przesłany PDF.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Zapalenie pęcherza z gazem / pęcherz rozedmowy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982" y="1773936"/>
            <a:ext cx="4580738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Gaz w świetle pęcherza daje jasne echa z „brudnym” cieniem za tylną ścianą.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pęcherzu można widzieć intraluminalne pęcherzyki gazu; TK pokazuje współistniejące pogrubienie ściany.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Gaz w pęcherzu może mieć inne źródło, np. przetokę jelitowo-pęcherzową.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odróżnij zakażenie od przetoki i innych przyczyn gazu.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9.36. Przesłany PDF.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Kamica nerkowa, w tym kamień odlewowy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439" y="1773936"/>
            <a:ext cx="5475824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Kamienie są zwykle hiperechogeniczne i dają wyraźny cień akustyczny za zmianą.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Duży kamień odlewowy może wypełniać kielichy/miedniczkę i współistnieć z poszerzeniem układu zbiorczego.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Małe złogi mogą być trudne do wykrycia; artefakt „twinkle” jest pomocny, ale nieswoisty.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hiperechogeniczność + cień; oceń także stopień zastoju.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9.37. Przesłany PDF.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Kamień dystalnego moczowodu / UVJ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2376965"/>
            <a:ext cx="6565392" cy="301846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Poszukuj złogu w połączeniu pęcherzowo-moczowodowym (UVJ).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Typowy sygnał to hiperechogeniczny złóg z tylnym cieniem akustycznym.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U widocznego zastoju oceniaj także moczowód proksymalnie i jet moczowodowy.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najwęższy odcinek UVJ jest częstą lokalizacją zatrzymania złogu.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9.40. Przesłany PDF.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Rak nerkowokomórkowy (RCC) - spektrum USG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172" y="1773936"/>
            <a:ext cx="5076359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RCC ma zmienny obraz: może być hipo-, izo- lub hiperechogeniczny.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Zmiana może być egzofityczna, naciekająca, centralna, torbielowata lub zawierać martwicę.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podejrzanej zmianie należy ocenić unaczynienie i cechy naciekania; USG nie wyklucza złośliwości przy braku przepływu.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nie ma jednego „typowego” obrazu RCC; liczy się morfologia i wzrost.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9.47. Przesłany PDF.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Rak urotelialny nerki / górnych dróg moczowych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9729" y="1773936"/>
            <a:ext cx="3019245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Może powodować wodonercze przez zajęcie miedniczki i kielichów.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Może mieć postać centralnej, litej masy, naciekania miąższu lub zmiany polipowatej.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Oceniaj relację do układu zbiorczego i cechy naciekania miąższu oraz przestrzeni okołonerkowej.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centralna masa + wodonercze lub naciekanie sugerują proces urotelialny.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9.56. Przesłany PDF.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Naczyniakomięśniakotłuszczak (AML)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443" y="1773936"/>
            <a:ext cx="5261816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Klasyczny mały AML jest często hiperechogeniczny.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Duże AML mogą mieć heterogenną echostrukturę i elementy odpowiadające tkance mięśniowej; mogą krwawić.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Hiperechogeniczność sama w sobie nie pozwala pewnie odróżnić AML od RCC.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hiperechogeniczna masa ≠ automatycznie AML.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9.58. Przesłany PDF.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Chłoniak nerki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2415032"/>
            <a:ext cx="6565392" cy="294233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Może przyjmować postać ogniskową lub rozlaną.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zmianie naciekającej może być zachowany zarys nerki mimo zaburzenia architektury.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Duże masy zaotrzewnowe mogą naciekać zatokę nerkową i powodować wodonercze.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naciekający guz przy zachowaniu reniformnego kształtu.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9.60. Przesłany PDF.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Autosomalna dominująca wielotorbielowatość nerek (ADPKD)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178" y="1773936"/>
            <a:ext cx="3328347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Liczne torbiele powodują stopniowe powiększanie nerek i wzrost liczby torbieli.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stadium schyłkowym nerki mogą być znacznie powiększone i prawie całkowicie zastąpione torbielami.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Obraz obejmuje szerokie spektrum - od małych torbieli po masywne zajęcie obu nerek.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obustronne liczne torbiele + progresywne powiększenie nerek.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9.71. Przesłany PDF.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Rozerwanie / laceracja nerki po urazie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7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237" y="1773936"/>
            <a:ext cx="2262228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USG może wykazywać nieprawidłowości miąższu i kolekcje płynowe związane z urazem.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Ocena zakresu urazu, krwiaka i ewentualnego uszkodzenia układu zbiorczego często wymaga TK.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Interpretuj obraz w kontekście mechanizmu urazu i stanu hemodynamicznego.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USG jest szybkie, ale TK lepiej klasyfikuje stopień urazu.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9.79. Przesłany PDF.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Zawał nerki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8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2221351"/>
            <a:ext cx="6565392" cy="3329697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Obszar niedokrwienny może być słabiej unaczyniony lub bez przepływu w Dopplerze.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prezentowanym obrazie zmiana jest słabo odgraniczona; korelacja z TK wspiera rozpoznanie.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Doppler może pokazać wtórny brak przepływu, ale interpretacja zależy od czasu i lokalizacji zmiany.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ogniskowa zmiana + brak perfuzji.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9.81. Przesłany PDF.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Zwężenie tętnicy nerkowej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8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2484448"/>
            <a:ext cx="6565392" cy="280350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badaniu dopplerowskim w miąższu może wystąpić sygnał tardus-parvus.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Przy ujściu tętnicy nerkowej wysokie prędkości skurczowe wspierają rozpoznanie zwężenia.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Oceniaj zarówno tętnicę główną, jak i odpowiedź fali w tętnicach śródnerkowych.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wysoka prędkość w tętnicy + tardus-parvus dystalnie.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9.84. Przesłany PDF.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Zakrzepica żyły nerkowej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2419231"/>
            <a:ext cx="6565392" cy="2933936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Ostra zakrzepica może dawać powiększoną, obrzękniętą, hipoechogeniczną nerkę.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Zakrzep może być widoczny w żyle nerkowej i szerzyć się do żyły głównej dolnej.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Brak przepływu żylnego jest pomocny, ale wynik Dopplera nie zawsze wyklucza zakrzepicę.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powiększona nerka + materiał zakrzepowy w żyle nerkowej.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9.86. Przesłany PDF.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Pęcherz beleczkowaty z zaleganiem po mikcji - przeszkoda podpęcherzowa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5" y="2518017"/>
            <a:ext cx="6565392" cy="273636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Nasilone zaleganie po mikcji może współistnieć z przerostem mięśnia wypieracza.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tym przykładzie duży PVR współistnieje z pogrubieniem/beleczkowaniem ściany.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U mężczyzny oceń prostatę jako potencjalną przyczynę przeszkody.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mierz PVR - zaleganie jest praktycznym markerem niedostatecznego opróżniania.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9.90. Przesłany PDF.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Pęcherz neurogenny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5" y="1773936"/>
            <a:ext cx="5226293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Areﬂeksja wypieracza może dawać duży, cienkościenny pęcherz.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Hiperrefleksja wypieracza częściej daje pęcherz pogrubiały i beleczkowaty.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Obraz trzeba interpretować łącznie z typem uszkodzenia neurologicznego i zaleganiem po mikcji.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rozmiar + grubość ściany + PVR pomagają rozróżnić wzorce.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9.92. Przesłany PDF.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10896"/>
            <a:ext cx="10789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399799"/>
                </a:solidFill>
                <a:latin typeface="Aptos"/>
              </a:rPr>
              <a:t>PATOLOGIA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66928"/>
            <a:ext cx="10972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183049"/>
                </a:solidFill>
                <a:latin typeface="Aptos"/>
              </a:rPr>
              <a:t>Uchyłki pęcherza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307592"/>
            <a:ext cx="10972800" cy="27432"/>
          </a:xfrm>
          <a:prstGeom prst="rect">
            <a:avLst/>
          </a:prstGeom>
          <a:solidFill>
            <a:srgbClr val="3997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572768"/>
            <a:ext cx="690372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CE4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ig_9_9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662" y="1773936"/>
            <a:ext cx="4857378" cy="422452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635240" y="1572768"/>
            <a:ext cx="4050791" cy="4617720"/>
          </a:xfrm>
          <a:prstGeom prst="roundRect">
            <a:avLst/>
          </a:prstGeom>
          <a:solidFill>
            <a:srgbClr val="F3F7FA"/>
          </a:solidFill>
          <a:ln>
            <a:solidFill>
              <a:srgbClr val="D3DE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847088"/>
            <a:ext cx="3493008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399799"/>
                </a:solidFill>
                <a:latin typeface="Aptos"/>
              </a:rPr>
              <a:t>NA CO ZWRÓCIĆ UWAGĘ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82127" y="226771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19872" y="226771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Uchyłki mogą być pojedyncze lub mnogie, szeroko- lub wąskoszyjne.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2127" y="3136391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19872" y="3136391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ich wnętrzu może zalegać mocz, osad lub kamienie; w dużym uchyłku może rozwinąć się guz urotelialny.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7" y="4005072"/>
            <a:ext cx="164592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400" b="1">
                <a:solidFill>
                  <a:srgbClr val="2D70A8"/>
                </a:solidFill>
                <a:latin typeface="Aptos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19872" y="4005072"/>
            <a:ext cx="3246120" cy="7589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350" b="0">
                <a:solidFill>
                  <a:srgbClr val="5C6874"/>
                </a:solidFill>
                <a:latin typeface="Aptos"/>
              </a:rPr>
              <a:t>W Dopplerze i dynamicznie można obserwować przepływ moczu do i z uchyłka.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82127" y="5257800"/>
            <a:ext cx="3520440" cy="685800"/>
          </a:xfrm>
          <a:prstGeom prst="roundRect">
            <a:avLst/>
          </a:prstGeom>
          <a:solidFill>
            <a:srgbClr val="E5F4F4"/>
          </a:solidFill>
          <a:ln>
            <a:solidFill>
              <a:srgbClr val="B0D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65008" y="5376672"/>
            <a:ext cx="315468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399799"/>
                </a:solidFill>
                <a:latin typeface="Aptos"/>
              </a:rPr>
              <a:t>PERŁA DIAGNOSTYCZNA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65008" y="5596128"/>
            <a:ext cx="3154680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83049"/>
                </a:solidFill>
                <a:latin typeface="Aptos"/>
              </a:rPr>
              <a:t>Klucz: oceń szyję uchyłka, zawartość i komunikację z pęcherzem.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164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5C6874"/>
                </a:solidFill>
                <a:latin typeface="Aptos"/>
              </a:rPr>
              <a:t>Źródło obrazu: Buros CM, Kalor AN, Tublin ME. The Kidney and Urinary Tract. Diagnostic Ultrasound. Fig. 9.93. Przesłany PDF.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Martwica brodawek nerkowych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32_papillar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2642475"/>
            <a:ext cx="6400800" cy="236857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Początkowo widoczne obrzęknięte, kuliste brodawki nerkowe.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późniejszej fazie może dojść do kawitacji i oddzielenia brodawki do układu kielichowego.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Czynnikami sprzyjającymi są m.in. cukrzyca, ZUM, analgetyki, odwodnienie i niedrożność.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Hiperechogeniczna, niecieniująca oddzielona brodawka może imitować zmianę w układzie zbiorczym.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9.27, s. 375. Dostarczony PDF.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Gruźlica nerki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33_tb_kidne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039" y="1792224"/>
            <a:ext cx="4460337" cy="40690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USG mogą występować liczne, niewielkie nieregularne ogniska hipoechogeniczne w rdzeniu.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Obraz jest zwykle nieswoisty i wymaga korelacji z kliniką oraz badaniami mikrobiologicznymi.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przewlekłej chorobie możliwe są zwężenia, jamy, zwapnienia i wodonercze.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Mnogie nieregularne ogniska rdzeniowe + heterogenność miąższu powinny nasunąć TB w odpowiednim kontekście.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9.28, s. 376. Dostarczony PDF.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Gruźlica pęcherza moczowego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34_tb_blad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039" y="1792224"/>
            <a:ext cx="4460337" cy="40690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Wczesnym objawem sonograficznym jest ogniskowe lub rozlane pogrubienie ściany.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Szczególnie sugestywne jest nieregularne pogrubienie w okolicy ujść moczowodowych.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przebiegu przewlekłym mogą rozwinąć się zwężenia i wtórna niedrożność górnych dróg moczowych.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Nieregularna ściana pęcherza w okolicy ujść moczowodowych - myśl o zajęciu gruźliczym.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9.29, s. 376. Dostarczony PDF.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Schistosomatoza pęcherza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35_schis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466" y="1792224"/>
            <a:ext cx="5409482" cy="40690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Pogrubienie ściany pęcherza może współistnieć z liniowymi ogniskami hiperechogenicznymi.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Echogeniczność może odpowiadać wczesnym zwapnieniom ściany.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przewlekłej chorobie zwapnienia mogą stać się rozległe i obwodowe.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Pogrubienie ściany + linijne hiperechogeniczne zwapnienia w odpowiednim wywiadzie epidemiologicznym.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9.31, s. 378. Dostarczony PDF.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Torbiel bąblowcowa nerki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36_hydati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2620055"/>
            <a:ext cx="6400800" cy="241341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USG może mieć postać złożonej, wielokomorowej masy torbielowatej.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Cysty potomne i oddzielone błony są ważnymi wskazówkami diagnostycznymi.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Wapnienie ścian może przyjmować różny charakter; rozpoznanie wymaga korelacji z epidemiologią.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Wielokomorowa zmiana z licznymi cystami potomnymi jest klasycznym tropem dla bąblowca.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9.32, s. 378. Dostarczony PDF.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Zapalenie pęcherza: infekcyjne / malakoplakia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37_cystit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417" y="1792224"/>
            <a:ext cx="4627581" cy="40690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Najczęstszy obraz infekcyjnego zapalenia pęcherza to rozlane pogrubienie ściany.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Ogniskowe zapalenie może tworzyć pseudopolipy, których nie da się wiarygodnie odróżnić od guza w USG.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Malakoplakia może dawać pojedyncze lub mnogie masy przyścienne, zwykle u podstawy pęcherza.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Masa/polipowata zmiana w pęcherzu wymaga czujności onkologicznej - obraz zapalenia może naśladować guz.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9.35, s. 380. Dostarczony PDF.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Zapalenie pęcherza z gazem (emphysematous cystitis)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38_emphysematou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917" y="1792224"/>
            <a:ext cx="5346581" cy="40690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Gaz może być zarówno śródścienny, jak i śródświatłowy.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Hiperechogeniczne ogniska z artefaktem ring-down / „brudnym” cieniem są typowe.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Najczęściej opisywane u chorych z cukrzycą; Escherichia coli jest częstym patogenem.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Gaz + pogrubiała, hiperechogeniczna ściana pęcherza = pilnie wyklucz zapalenie rozedmowe.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9.36, s. 382. Dostarczony PDF.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Nerka gąbczasta rdzenia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39_med_spon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034" y="1792224"/>
            <a:ext cx="4362347" cy="40690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Rozstrzeń kanalików zbiorczych prowadzi do zwiększonej echogeniczności rdzenia.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USG opisywane są charakterystyczne „pierścienie rdzeniowe”.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Chorobie towarzyszy zwiększone ryzyko kamicy i nefrokalcynozy.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Wyraźnie hiperechogeniczny rdzeń z typowym wzorcem „medullary rings”.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9.44, s. 387. Dostarczony PDF.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Prosta torbiel korowa nerki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40_simple_cy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078" y="1792224"/>
            <a:ext cx="5756259" cy="40690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Anechogeniczna, dobrze odgraniczona, z niewidoczną ścianą tylną.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Okrągła lub owalna, z wzmocnieniem akustycznym za zmianą.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Spełnienie klasycznych kryteriów sonograficznych pozwala na rozpoznanie prostej torbieli bez dalszej diagnostyki.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Anechogeniczna + cienka/niewidoczna ściana + wzmocnienie za zmianą = torbiel prosta.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rozdział „Cortical Cysts”, s. 405. Dostarczony PDF.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Torbiele parapelwiczne vs wodonercze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41_parapelv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100" y="1792224"/>
            <a:ext cx="3222215" cy="40690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Torbiele parapelwiczne są centralnymi zmianami płynowymi, które nie komunikują się z kielichami.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Wodonercze tworzy układ wzajemnie komunikujących się poszerzonych kielichów i miedniczki.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USG może pozostawiać wątpliwości; w trudnych przypadkach pomocne są TK lub MR.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Kluczowa różnica: brak komunikacji torbieli vs komunikujące się poszerzone kielichy w wodonerczu.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9.69, s. 409. Dostarczony PDF.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Autosomalnie dominująca wielotorbielowatość nerek (ADPKD)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42_adpk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803" y="1792224"/>
            <a:ext cx="4196808" cy="40690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Obustronne liczne torbiele o różnej wielkości zastępują miąższ i prowadzą do renomegalii.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miarę progresji choroby nerki mogą być niemal całkowicie zastąpione przez torbiele.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Do powikłań należą m.in. infekcja, krwawienie, kamica i pogorszenie funkcji nerek.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Obustronna torbielowatość + renomegalia + progresja liczby torbieli to typowy obraz ADPKD.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9.71, s. 411. Dostarczony PDF.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Wielotorbielowata dysplazja nerki (MCDK)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43_mcd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665" y="1792224"/>
            <a:ext cx="5167085" cy="40690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Nerka jest mała, zdeformowana i zbudowana z licznych torbieli o różnej wielkości.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Brakuje prawidłowego miąższu i prawidłowego echa zatoki nerkowej.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chorobie segmentalnej obraz może być mniej typowy; w ciężkich przypadkach występuje praktycznie brak funkcji nerki.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Liczne niekomunikujące się torbiele + brak prawidłowego miąższu i zatoki = MCDK.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9.72, s. 412. Dostarczony PDF.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Nabyta torbielowata choroba nerek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44_acquir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159" y="1792224"/>
            <a:ext cx="4286097" cy="40690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Typowo dotyczy małych, echogenicznych nerek u chorych z przewlekłą niewydolnością nerek.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miąższu widoczne są liczne torbiele o różnej wielkości.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Jest związana z długotrwałą chorobą nerek i leczeniem nerkozastępczym.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Mała, echogeniczna nerka z mnogimi torbielami u pacjenta z niewydolnością nerek powinna sugerować ACKD.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9.76, s. 414. Dostarczony PDF.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Uraz nerki: laceracja i krwiak podtorebkowy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45_trau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7534" y="1792224"/>
            <a:ext cx="2885347" cy="40690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Laceracja ma postać linijnego ubytku miąższu; może towarzyszyć jej krwiak okołonerkowy.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Krwiak podtorebkowy może spłaszczać i uciskać zarys nerki.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USG jest szczególnie przydatne w kontroli i szybkim wykrywaniu dużych zbiorników płynu; TK pozostaje podstawowym badaniem w podejrzeniu istotnego urazu.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Uraz + nieregularny defekt miąższu / mieszana echogeniczność zbiornika = myśl o laceracji i krwiaku.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9.79-9.80, s. 416. Dostarczony PDF.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Zawał nerki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46_infarc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2275054"/>
            <a:ext cx="6400800" cy="310341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ostrym zawałowym segmencie może brakować przepływu w badaniu duplex i color/power Doppler.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B-mode zmiana może być subtelna lub hiperechogeniczna i mieć kształt klinowaty.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Obraz może naśladować ognisko zapalne, dlatego istotna jest korelacja kliniczna i naczyniowa.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Klinowaty obszar bez przepływu + odpowiednia klinika = silne podejrzenie zawału nerki.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9.81, s. 417. Dostarczony PDF.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Zwężenie tętnicy nerkowej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47_r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2676836"/>
            <a:ext cx="6400800" cy="229985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widmie wewnątrznerkowym może być obecny wzorzec tardus-parvus z wydłużonym czasem akceleracji.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ujściu tętnicy opisano wysokie prędkości skurczowe.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Ocena głównych tętnic wymaga dobrej techniki duplex i korelacji z klinicznym podejrzeniem nadciśnienia naczyniowo-nerkowego.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Tardus-parvus wewnątrznerkowo + podwyższona PSV w tętnicy nerkowej = podejrzewaj istotne zwężenie.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9.84, s. 419. Dostarczony PDF.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Tętniak tętnicy nerkowej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48_aneurys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2566000"/>
            <a:ext cx="6400800" cy="252152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Color Doppler może uwidocznić workowate poszerzenie tętnicy i przepływ w obrębie tętniaka.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przypadku przewlekłych zmian możliwe jest obwodowe zwapnienie i zakrzepienie.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Ocena przepływu i ciągłości naczynia ma znaczenie dla dalszego planowania leczenia.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Poszerzenie tętnicy z typowym przepływem w color Doppler należy rozpatrywać jako tętniak do dalszej oceny naczyniowej.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9.85, s. 419. Dostarczony PDF.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Zakrzepica żyły nerkowej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49_rv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2563086"/>
            <a:ext cx="6400800" cy="252735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Ostre RVT może przebiegać z powiększeniem obrzękniętej, hipoechogenicznej nerki.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Zakrzep może być trudny do uwidocznienia w ostrej fazie; pomocny jest duplex i color Doppler.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Wtórnym sygnałem może być brak lub odwrócenie przepływu końcoworozkurczowego w tętnicach śródnerkowych.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Powiększona nerka + brak typowego przepływu w żyle nerkowej w odpowiednim kontekście to czerwony alarm dla RVT.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9.86, s. 420. Dostarczony PDF.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10881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349DA1"/>
                </a:solidFill>
                <a:latin typeface="Aptos"/>
              </a:rPr>
              <a:t>PATOLOGIA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93452"/>
                </a:solidFill>
                <a:latin typeface="Aptos"/>
              </a:rPr>
              <a:t>Ostra martwica kory nerkowej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10972800" cy="36576"/>
          </a:xfrm>
          <a:prstGeom prst="rect">
            <a:avLst/>
          </a:prstGeom>
          <a:solidFill>
            <a:srgbClr val="349D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02920" y="1536192"/>
            <a:ext cx="6903720" cy="4617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50_cortical_necros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396" y="1792224"/>
            <a:ext cx="4611624" cy="40690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607808" y="1536192"/>
            <a:ext cx="4069080" cy="4617720"/>
          </a:xfrm>
          <a:prstGeom prst="roundRect">
            <a:avLst/>
          </a:prstGeom>
          <a:solidFill>
            <a:srgbClr val="F2F7FA"/>
          </a:solidFill>
          <a:ln w="12700">
            <a:solidFill>
              <a:srgbClr val="DA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09560" y="1847088"/>
            <a:ext cx="3429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349DA1"/>
                </a:solidFill>
                <a:latin typeface="Aptos"/>
              </a:rPr>
              <a:t>NA CO ZWRÓCIĆ UWAGĘ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82127" y="2258568"/>
            <a:ext cx="3429000" cy="2359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Rzadka przyczyna ostrej niewydolności nerek związana z niedokrwienną martwicą kory z oszczędzeniem piramid.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W USG opisywany jest rąbek hipoechogenicznej kory.</a:t>
            </a:r>
          </a:p>
          <a:p>
            <a:pPr>
              <a:spcAft>
                <a:spcPts val="700"/>
              </a:spcAft>
              <a:defRPr sz="1450">
                <a:solidFill>
                  <a:srgbClr val="5C6C7C"/>
                </a:solidFill>
                <a:latin typeface="Aptos"/>
              </a:defRPr>
            </a:pPr>
            <a:r>
              <a:t>Może występować w sepsie, ciężkim odwodnieniu, oparzeniach i innych stanach ciężkiego uszkodzenia naczyniowego.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5552" y="4965192"/>
            <a:ext cx="3611880" cy="859536"/>
          </a:xfrm>
          <a:prstGeom prst="roundRect">
            <a:avLst/>
          </a:prstGeom>
          <a:solidFill>
            <a:srgbClr val="EBF7F7"/>
          </a:solidFill>
          <a:ln w="12700">
            <a:solidFill>
              <a:srgbClr val="ACDA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28431" y="5093208"/>
            <a:ext cx="3200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19" b="1">
                <a:solidFill>
                  <a:srgbClr val="349DA1"/>
                </a:solidFill>
                <a:latin typeface="Aptos"/>
              </a:rPr>
              <a:t>PERŁA DIAGNOSTYCZNA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28431" y="5321808"/>
            <a:ext cx="3154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20" b="1">
                <a:solidFill>
                  <a:srgbClr val="193452"/>
                </a:solidFill>
                <a:latin typeface="Aptos"/>
              </a:rPr>
              <a:t>Obwodowy rąbek hipoechogenicznej kory w odpowiedniej klinice sugeruje ostrą martwicę kory.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32764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0" b="0">
                <a:solidFill>
                  <a:srgbClr val="5C6C7C"/>
                </a:solidFill>
                <a:latin typeface="Aptos"/>
              </a:rPr>
              <a:t>Źródło obrazu: Buros CM, Kalor AN, Tublin ME. Fig. 9.88, s. 422. Dostarczony PDF.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