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50"/>
  </p:notesMasterIdLst>
  <p:handoutMasterIdLst>
    <p:handoutMasterId r:id="rId51"/>
  </p:handoutMasterIdLst>
  <p:sldIdLst>
    <p:sldId id="257" r:id="rId5"/>
    <p:sldId id="268" r:id="rId6"/>
    <p:sldId id="272" r:id="rId7"/>
    <p:sldId id="267" r:id="rId8"/>
    <p:sldId id="273" r:id="rId9"/>
    <p:sldId id="269" r:id="rId10"/>
    <p:sldId id="274" r:id="rId11"/>
    <p:sldId id="270" r:id="rId12"/>
    <p:sldId id="275" r:id="rId13"/>
    <p:sldId id="259" r:id="rId14"/>
    <p:sldId id="261" r:id="rId15"/>
    <p:sldId id="280" r:id="rId16"/>
    <p:sldId id="262" r:id="rId17"/>
    <p:sldId id="276" r:id="rId18"/>
    <p:sldId id="263" r:id="rId19"/>
    <p:sldId id="278" r:id="rId20"/>
    <p:sldId id="277" r:id="rId21"/>
    <p:sldId id="279" r:id="rId22"/>
    <p:sldId id="281" r:id="rId23"/>
    <p:sldId id="271" r:id="rId24"/>
    <p:sldId id="282" r:id="rId25"/>
    <p:sldId id="283" r:id="rId26"/>
    <p:sldId id="287" r:id="rId27"/>
    <p:sldId id="285" r:id="rId28"/>
    <p:sldId id="286" r:id="rId29"/>
    <p:sldId id="288" r:id="rId30"/>
    <p:sldId id="289" r:id="rId31"/>
    <p:sldId id="290" r:id="rId32"/>
    <p:sldId id="291" r:id="rId33"/>
    <p:sldId id="292" r:id="rId34"/>
    <p:sldId id="293" r:id="rId35"/>
    <p:sldId id="284" r:id="rId36"/>
    <p:sldId id="305" r:id="rId37"/>
    <p:sldId id="294" r:id="rId38"/>
    <p:sldId id="295" r:id="rId39"/>
    <p:sldId id="296" r:id="rId40"/>
    <p:sldId id="297" r:id="rId41"/>
    <p:sldId id="298" r:id="rId42"/>
    <p:sldId id="303" r:id="rId43"/>
    <p:sldId id="304" r:id="rId44"/>
    <p:sldId id="299" r:id="rId45"/>
    <p:sldId id="300" r:id="rId46"/>
    <p:sldId id="301" r:id="rId47"/>
    <p:sldId id="302" r:id="rId48"/>
    <p:sldId id="306" r:id="rId49"/>
  </p:sldIdLst>
  <p:sldSz cx="12188825" cy="6858000"/>
  <p:notesSz cx="6858000" cy="9144000"/>
  <p:defaultTextStyle>
    <a:defPPr rtl="0">
      <a:defRPr lang="pl-pl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domyślna" id="{16D532B8-4667-4F31-B317-E6A45F619340}">
          <p14:sldIdLst>
            <p14:sldId id="257"/>
            <p14:sldId id="268"/>
            <p14:sldId id="272"/>
            <p14:sldId id="267"/>
            <p14:sldId id="273"/>
          </p14:sldIdLst>
        </p14:section>
        <p14:section name="Sekcja bez tytułu" id="{AAAEEBD4-C1F8-46D6-907B-3AD6B572C179}">
          <p14:sldIdLst>
            <p14:sldId id="269"/>
            <p14:sldId id="274"/>
            <p14:sldId id="270"/>
            <p14:sldId id="275"/>
            <p14:sldId id="259"/>
            <p14:sldId id="261"/>
            <p14:sldId id="280"/>
            <p14:sldId id="262"/>
            <p14:sldId id="276"/>
            <p14:sldId id="263"/>
            <p14:sldId id="278"/>
            <p14:sldId id="277"/>
            <p14:sldId id="279"/>
            <p14:sldId id="281"/>
            <p14:sldId id="271"/>
            <p14:sldId id="282"/>
            <p14:sldId id="283"/>
            <p14:sldId id="287"/>
            <p14:sldId id="285"/>
            <p14:sldId id="286"/>
            <p14:sldId id="288"/>
            <p14:sldId id="289"/>
            <p14:sldId id="290"/>
            <p14:sldId id="291"/>
            <p14:sldId id="292"/>
            <p14:sldId id="293"/>
            <p14:sldId id="284"/>
            <p14:sldId id="305"/>
            <p14:sldId id="294"/>
            <p14:sldId id="295"/>
            <p14:sldId id="296"/>
            <p14:sldId id="297"/>
            <p14:sldId id="298"/>
            <p14:sldId id="303"/>
            <p14:sldId id="304"/>
            <p14:sldId id="299"/>
            <p14:sldId id="300"/>
            <p14:sldId id="301"/>
            <p14:sldId id="302"/>
            <p14:sldId id="30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404"/>
    <a:srgbClr val="5F6F0F"/>
    <a:srgbClr val="718412"/>
    <a:srgbClr val="65741A"/>
    <a:srgbClr val="70811D"/>
    <a:srgbClr val="7B8D1F"/>
    <a:srgbClr val="839721"/>
    <a:srgbClr val="95AB25"/>
    <a:srgbClr val="BC5500"/>
    <a:srgbClr val="C45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>
      <p:cViewPr varScale="1">
        <p:scale>
          <a:sx n="131" d="100"/>
          <a:sy n="131" d="100"/>
        </p:scale>
        <p:origin x="156" y="83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Data — symbol zastępcz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4" name="Stopka — symbol zastępcz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Numer slajdu — symbol zastępcz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79429053-DC2A-4342-ADD4-2FD729D91E2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2045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Data — symbol zastępcz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4" name="Obraz slajdu — symbol zastępczy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Notatki — symbol zastępcz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Kliknij, aby edytować style wzorca tekstu</a:t>
            </a:r>
          </a:p>
          <a:p>
            <a:pPr lvl="1" rtl="0"/>
            <a:r>
              <a:t>Drugi poziom</a:t>
            </a:r>
          </a:p>
          <a:p>
            <a:pPr lvl="2" rtl="0"/>
            <a:r>
              <a:t>Trzeci poziom</a:t>
            </a:r>
          </a:p>
          <a:p>
            <a:pPr lvl="3" rtl="0"/>
            <a:r>
              <a:t>Czwarty poziom</a:t>
            </a:r>
          </a:p>
          <a:p>
            <a:pPr lvl="4" rtl="0"/>
            <a:r>
              <a:t>Piąty poziom</a:t>
            </a:r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3EBA5BD7-F043-4D1B-AA17-CD412FC534D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70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3EBA5BD7-F043-4D1B-AA17-CD412FC534D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229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BD2E1-1688-F104-BD0E-2D6EDF16C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>
            <a:extLst>
              <a:ext uri="{FF2B5EF4-FFF2-40B4-BE49-F238E27FC236}">
                <a16:creationId xmlns:a16="http://schemas.microsoft.com/office/drawing/2014/main" id="{3BB51C37-90FB-EE30-DA75-E3C2400DA8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>
            <a:extLst>
              <a:ext uri="{FF2B5EF4-FFF2-40B4-BE49-F238E27FC236}">
                <a16:creationId xmlns:a16="http://schemas.microsoft.com/office/drawing/2014/main" id="{A7A110F1-9C42-6F99-02EA-3C10C22FB5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Numer slajdu — symbol zastępczy 3">
            <a:extLst>
              <a:ext uri="{FF2B5EF4-FFF2-40B4-BE49-F238E27FC236}">
                <a16:creationId xmlns:a16="http://schemas.microsoft.com/office/drawing/2014/main" id="{47C980BD-B4A8-4325-AB1D-3010BC9D06C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3EBA5BD7-F043-4D1B-AA17-CD412FC534D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523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linie ukośne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4" name="Łącznik prosty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Łącznik prosty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Łącznik prosty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linie dolne"/>
          <p:cNvGrpSpPr/>
          <p:nvPr/>
        </p:nvGrpSpPr>
        <p:grpSpPr>
          <a:xfrm>
            <a:off x="-8916" y="6057149"/>
            <a:ext cx="5498726" cy="820207"/>
            <a:chOff x="-6689" y="4553748"/>
            <a:chExt cx="4125119" cy="615155"/>
          </a:xfrm>
        </p:grpSpPr>
        <p:sp>
          <p:nvSpPr>
            <p:cNvPr id="9" name="Dowolny kształt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/>
            </a:p>
          </p:txBody>
        </p:sp>
        <p:sp>
          <p:nvSpPr>
            <p:cNvPr id="10" name="Dowolny kształt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/>
            </a:p>
          </p:txBody>
        </p:sp>
        <p:sp>
          <p:nvSpPr>
            <p:cNvPr id="11" name="Dowolny kształt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/>
            </a:p>
          </p:txBody>
        </p:sp>
      </p:grp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625176" y="584200"/>
            <a:ext cx="8735325" cy="2000251"/>
          </a:xfrm>
        </p:spPr>
        <p:txBody>
          <a:bodyPr rtlCol="0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625176" y="2616200"/>
            <a:ext cx="8735325" cy="1752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pl-PL"/>
              <a:t>Kliknij, aby edytować styl wzorca podtytułu</a:t>
            </a:r>
            <a:endParaRPr/>
          </a:p>
        </p:txBody>
      </p:sp>
      <p:sp>
        <p:nvSpPr>
          <p:cNvPr id="22" name="Data — symbol zastępczy 2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23" name="Stopka — symbol zastępczy 2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4" name="Numer slajdu — symbol zastępczy 2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74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Zawartość — symbol zastępczy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676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linie ukośne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2" name="Łącznik prosty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Łącznik prosty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Łącznik prosty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25177" y="2209801"/>
            <a:ext cx="8938472" cy="2764335"/>
          </a:xfrm>
        </p:spPr>
        <p:txBody>
          <a:bodyPr rtlCol="0" anchor="b">
            <a:normAutofit/>
          </a:bodyPr>
          <a:lstStyle>
            <a:lvl1pPr algn="l" rtl="0">
              <a:defRPr sz="5400" b="0" cap="none" baseline="0"/>
            </a:lvl1pPr>
          </a:lstStyle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1625176" y="4951266"/>
            <a:ext cx="7069519" cy="1220933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 algn="l" rt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l" rtl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/>
              <a:t>Kliknij, aby edytować style wzorca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633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Zawartość — symbol zastępczy 2"/>
          <p:cNvSpPr>
            <a:spLocks noGrp="1"/>
          </p:cNvSpPr>
          <p:nvPr>
            <p:ph sz="half" idx="1"/>
          </p:nvPr>
        </p:nvSpPr>
        <p:spPr>
          <a:xfrm>
            <a:off x="1218883" y="1706880"/>
            <a:ext cx="5078677" cy="4465320"/>
          </a:xfrm>
        </p:spPr>
        <p:txBody>
          <a:bodyPr rtlCol="0">
            <a:normAutofit/>
          </a:bodyPr>
          <a:lstStyle>
            <a:lvl1pPr algn="l" rtl="0">
              <a:defRPr sz="2800"/>
            </a:lvl1pPr>
            <a:lvl2pPr algn="l" rtl="0">
              <a:defRPr sz="2400"/>
            </a:lvl2pPr>
            <a:lvl3pPr algn="l" rtl="0">
              <a:defRPr sz="2000"/>
            </a:lvl3pPr>
            <a:lvl4pPr algn="l" rtl="0">
              <a:defRPr sz="2000"/>
            </a:lvl4pPr>
            <a:lvl5pPr algn="l" rtl="0">
              <a:defRPr sz="20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4" name="Zawartość — symbol zastępczy 3"/>
          <p:cNvSpPr>
            <a:spLocks noGrp="1"/>
          </p:cNvSpPr>
          <p:nvPr>
            <p:ph sz="half" idx="2"/>
          </p:nvPr>
        </p:nvSpPr>
        <p:spPr>
          <a:xfrm>
            <a:off x="6500707" y="1706880"/>
            <a:ext cx="5078677" cy="4465320"/>
          </a:xfrm>
        </p:spPr>
        <p:txBody>
          <a:bodyPr rtlCol="0">
            <a:normAutofit/>
          </a:bodyPr>
          <a:lstStyle>
            <a:lvl1pPr algn="l" rtl="0">
              <a:defRPr sz="2800"/>
            </a:lvl1pPr>
            <a:lvl2pPr algn="l" rtl="0">
              <a:defRPr sz="2400"/>
            </a:lvl2pPr>
            <a:lvl3pPr algn="l" rtl="0">
              <a:defRPr sz="2000"/>
            </a:lvl3pPr>
            <a:lvl4pPr algn="l" rtl="0">
              <a:defRPr sz="2000"/>
            </a:lvl4pPr>
            <a:lvl5pPr algn="l" rtl="0">
              <a:defRPr sz="20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764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1218883" y="1701800"/>
            <a:ext cx="5082740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pl-PL"/>
              <a:t>Kliknij, aby edytować style wzorca tekstu</a:t>
            </a:r>
          </a:p>
        </p:txBody>
      </p:sp>
      <p:sp>
        <p:nvSpPr>
          <p:cNvPr id="4" name="Zawartość — symbol zastępczy 3"/>
          <p:cNvSpPr>
            <a:spLocks noGrp="1"/>
          </p:cNvSpPr>
          <p:nvPr>
            <p:ph sz="half" idx="2"/>
          </p:nvPr>
        </p:nvSpPr>
        <p:spPr>
          <a:xfrm>
            <a:off x="1218883" y="2717800"/>
            <a:ext cx="5078677" cy="3454400"/>
          </a:xfrm>
        </p:spPr>
        <p:txBody>
          <a:bodyPr rtlCol="0">
            <a:noAutofit/>
          </a:bodyPr>
          <a:lstStyle>
            <a:lvl1pPr algn="l" rtl="0">
              <a:defRPr sz="2800"/>
            </a:lvl1pPr>
            <a:lvl2pPr algn="l" rtl="0">
              <a:defRPr sz="2400"/>
            </a:lvl2pPr>
            <a:lvl3pPr algn="l" rtl="0">
              <a:defRPr sz="2000"/>
            </a:lvl3pPr>
            <a:lvl4pPr algn="l" rtl="0">
              <a:defRPr sz="2000"/>
            </a:lvl4pPr>
            <a:lvl5pPr algn="l" rtl="0">
              <a:defRPr sz="2000"/>
            </a:lvl5pPr>
            <a:lvl6pPr algn="l" rtl="0">
              <a:defRPr sz="2000"/>
            </a:lvl6pPr>
            <a:lvl7pPr algn="l" rtl="0">
              <a:defRPr sz="2000" baseline="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5" name="Tekst — symbol zastępczy 4"/>
          <p:cNvSpPr>
            <a:spLocks noGrp="1"/>
          </p:cNvSpPr>
          <p:nvPr>
            <p:ph type="body" sz="quarter" idx="3"/>
          </p:nvPr>
        </p:nvSpPr>
        <p:spPr>
          <a:xfrm>
            <a:off x="6496644" y="1701800"/>
            <a:ext cx="5082740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pl-PL"/>
              <a:t>Kliknij, aby edytować style wzorca tekstu</a:t>
            </a:r>
          </a:p>
        </p:txBody>
      </p:sp>
      <p:sp>
        <p:nvSpPr>
          <p:cNvPr id="6" name="Zawartość — symbol zastępczy 5"/>
          <p:cNvSpPr>
            <a:spLocks noGrp="1"/>
          </p:cNvSpPr>
          <p:nvPr>
            <p:ph sz="quarter" idx="4"/>
          </p:nvPr>
        </p:nvSpPr>
        <p:spPr>
          <a:xfrm>
            <a:off x="6500707" y="2717800"/>
            <a:ext cx="5078677" cy="3454400"/>
          </a:xfrm>
        </p:spPr>
        <p:txBody>
          <a:bodyPr rtlCol="0">
            <a:noAutofit/>
          </a:bodyPr>
          <a:lstStyle>
            <a:lvl1pPr algn="l" rtl="0">
              <a:defRPr sz="2800"/>
            </a:lvl1pPr>
            <a:lvl2pPr algn="l" rtl="0">
              <a:defRPr sz="2400"/>
            </a:lvl2pPr>
            <a:lvl3pPr algn="l" rtl="0">
              <a:defRPr sz="2000"/>
            </a:lvl3pPr>
            <a:lvl4pPr algn="l" rtl="0">
              <a:defRPr sz="2000"/>
            </a:lvl4pPr>
            <a:lvl5pPr algn="l" rtl="0">
              <a:defRPr sz="2000"/>
            </a:lvl5pPr>
            <a:lvl6pPr algn="l" rtl="0">
              <a:defRPr sz="2000" baseline="0"/>
            </a:lvl6pPr>
            <a:lvl7pPr algn="l" rtl="0">
              <a:defRPr sz="2000" baseline="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7" name="Data — symbol zastępcz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8" name="Stopka — symbol zastępczy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9" name="Numer slajdu — symbol zastępczy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3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Data — symbol zastępczy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4" name="Stopka — symbol zastępczy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Numer slajdu — symbol zastępczy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152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a — symbol zastępczy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3" name="Stopka — symbol zastępczy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24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rtlCol="0" anchor="b">
            <a:normAutofit/>
          </a:bodyPr>
          <a:lstStyle>
            <a:lvl1pPr algn="l" rtl="0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0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pl-PL"/>
              <a:t>Kliknij, aby edytować style wzorca tekstu</a:t>
            </a:r>
          </a:p>
        </p:txBody>
      </p:sp>
      <p:sp>
        <p:nvSpPr>
          <p:cNvPr id="3" name="Zawartość — symbol zastępczy 2"/>
          <p:cNvSpPr>
            <a:spLocks noGrp="1"/>
          </p:cNvSpPr>
          <p:nvPr>
            <p:ph idx="1"/>
          </p:nvPr>
        </p:nvSpPr>
        <p:spPr>
          <a:xfrm>
            <a:off x="5484971" y="584200"/>
            <a:ext cx="6094413" cy="5588000"/>
          </a:xfrm>
        </p:spPr>
        <p:txBody>
          <a:bodyPr rtlCol="0">
            <a:normAutofit/>
          </a:bodyPr>
          <a:lstStyle>
            <a:lvl1pPr algn="l" rtl="0">
              <a:defRPr sz="2800"/>
            </a:lvl1pPr>
            <a:lvl2pPr algn="l" rtl="0">
              <a:defRPr sz="2400"/>
            </a:lvl2pPr>
            <a:lvl3pPr algn="l" rtl="0">
              <a:defRPr sz="2000"/>
            </a:lvl3pPr>
            <a:lvl4pPr algn="l" rtl="0">
              <a:defRPr sz="2000"/>
            </a:lvl4pPr>
            <a:lvl5pPr algn="l" rtl="0">
              <a:defRPr sz="20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813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rtlCol="0" anchor="b">
            <a:normAutofit/>
          </a:bodyPr>
          <a:lstStyle>
            <a:lvl1pPr algn="l" rtl="0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0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pl-PL"/>
              <a:t>Kliknij, aby edytować style wzorca tekstu</a:t>
            </a:r>
          </a:p>
        </p:txBody>
      </p:sp>
      <p:sp>
        <p:nvSpPr>
          <p:cNvPr id="3" name="Obraz — symbol zastępczy 2" descr="Pusty symbol zastępczy pozwalający dodać obraz. Kliknij symbol zastępczy i wybierz obraz, który chcesz dodać."/>
          <p:cNvSpPr>
            <a:spLocks noGrp="1"/>
          </p:cNvSpPr>
          <p:nvPr>
            <p:ph type="pic" idx="1"/>
          </p:nvPr>
        </p:nvSpPr>
        <p:spPr>
          <a:xfrm>
            <a:off x="5484971" y="584200"/>
            <a:ext cx="6094413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l" rtl="0">
              <a:buNone/>
              <a:defRPr sz="2800"/>
            </a:lvl1pPr>
            <a:lvl2pPr marL="609493" indent="0" algn="l" rtl="0">
              <a:buNone/>
              <a:defRPr sz="3700"/>
            </a:lvl2pPr>
            <a:lvl3pPr marL="1218987" indent="0" algn="l" rtl="0">
              <a:buNone/>
              <a:defRPr sz="3200"/>
            </a:lvl3pPr>
            <a:lvl4pPr marL="1828480" indent="0" algn="l" rtl="0">
              <a:buNone/>
              <a:defRPr sz="2700"/>
            </a:lvl4pPr>
            <a:lvl5pPr marL="2437973" indent="0" algn="l" rtl="0">
              <a:buNone/>
              <a:defRPr sz="2700"/>
            </a:lvl5pPr>
            <a:lvl6pPr marL="3047467" indent="0" algn="l" rtl="0">
              <a:buNone/>
              <a:defRPr sz="2700"/>
            </a:lvl6pPr>
            <a:lvl7pPr marL="3656960" indent="0" algn="l" rtl="0">
              <a:buNone/>
              <a:defRPr sz="2700"/>
            </a:lvl7pPr>
            <a:lvl8pPr marL="4266453" indent="0" algn="l" rtl="0">
              <a:buNone/>
              <a:defRPr sz="2700"/>
            </a:lvl8pPr>
            <a:lvl9pPr marL="4875947" indent="0" algn="l" rtl="0">
              <a:buNone/>
              <a:defRPr sz="2700"/>
            </a:lvl9pPr>
          </a:lstStyle>
          <a:p>
            <a:pPr rtl="0"/>
            <a:r>
              <a:rPr lang="pl-PL"/>
              <a:t>Kliknij ikonę, aby dodać obraz</a:t>
            </a:r>
            <a:endParaRPr/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34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Tekst pionowy — symbol zastępczy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667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836898" y="584200"/>
            <a:ext cx="2742486" cy="5588000"/>
          </a:xfrm>
        </p:spPr>
        <p:txBody>
          <a:bodyPr vert="eaVert" rtlCol="0"/>
          <a:lstStyle/>
          <a:p>
            <a:pPr rtl="0"/>
            <a:r>
              <a:rPr lang="pl-PL"/>
              <a:t>Kliknij, aby edytować styl</a:t>
            </a:r>
            <a:endParaRPr/>
          </a:p>
        </p:txBody>
      </p:sp>
      <p:sp>
        <p:nvSpPr>
          <p:cNvPr id="3" name="Tekst pionowy — symbol zastępczy 2"/>
          <p:cNvSpPr>
            <a:spLocks noGrp="1"/>
          </p:cNvSpPr>
          <p:nvPr>
            <p:ph type="body" orient="vert" idx="1"/>
          </p:nvPr>
        </p:nvSpPr>
        <p:spPr>
          <a:xfrm>
            <a:off x="1218882" y="584200"/>
            <a:ext cx="7414869" cy="55880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pl-PL"/>
              <a:t>Kliknij, aby edytować style wzorca tekstu</a:t>
            </a:r>
          </a:p>
          <a:p>
            <a:pPr lvl="1" rtl="0"/>
            <a:r>
              <a:rPr lang="pl-PL"/>
              <a:t>Drugi poziom</a:t>
            </a:r>
          </a:p>
          <a:p>
            <a:pPr lvl="2" rtl="0"/>
            <a:r>
              <a:rPr lang="pl-PL"/>
              <a:t>Trzeci poziom</a:t>
            </a:r>
          </a:p>
          <a:p>
            <a:pPr lvl="3" rtl="0"/>
            <a:r>
              <a:rPr lang="pl-PL"/>
              <a:t>Czwarty poziom</a:t>
            </a:r>
          </a:p>
          <a:p>
            <a:pPr lvl="4" rtl="0"/>
            <a:r>
              <a:rPr lang="pl-PL"/>
              <a:t>Piąty poziom</a:t>
            </a:r>
            <a:endParaRPr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88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linie po lewej stronie"/>
          <p:cNvGrpSpPr/>
          <p:nvPr/>
        </p:nvGrpSpPr>
        <p:grpSpPr>
          <a:xfrm>
            <a:off x="-15870" y="-3174"/>
            <a:ext cx="819993" cy="5229225"/>
            <a:chOff x="-11906" y="-2381"/>
            <a:chExt cx="615155" cy="3921919"/>
          </a:xfrm>
        </p:grpSpPr>
        <p:sp>
          <p:nvSpPr>
            <p:cNvPr id="10" name="Dowolny kształt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/>
            </a:p>
          </p:txBody>
        </p:sp>
        <p:sp>
          <p:nvSpPr>
            <p:cNvPr id="11" name="Dowolny kształt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/>
            </a:p>
          </p:txBody>
        </p:sp>
        <p:sp>
          <p:nvSpPr>
            <p:cNvPr id="14" name="Dowolny kształt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/>
            </a:p>
          </p:txBody>
        </p:sp>
      </p:grpSp>
      <p:sp>
        <p:nvSpPr>
          <p:cNvPr id="2" name="Tytuł — symbol zastępczy 1"/>
          <p:cNvSpPr>
            <a:spLocks noGrp="1"/>
          </p:cNvSpPr>
          <p:nvPr>
            <p:ph type="title"/>
          </p:nvPr>
        </p:nvSpPr>
        <p:spPr>
          <a:xfrm>
            <a:off x="1218883" y="274637"/>
            <a:ext cx="10360501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pl"/>
              <a:t>Kliknij, aby edytować styl wzorca tytułu</a:t>
            </a:r>
            <a:endParaRPr/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1218883" y="1701797"/>
            <a:ext cx="10360501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pl"/>
              <a:t>Edytuj style wzorca tekstu</a:t>
            </a:r>
          </a:p>
          <a:p>
            <a:pPr lvl="1" rtl="0"/>
            <a:r>
              <a:rPr lang="pl"/>
              <a:t>Drugi poziom</a:t>
            </a:r>
          </a:p>
          <a:p>
            <a:pPr lvl="2" rtl="0"/>
            <a:r>
              <a:rPr lang="pl"/>
              <a:t>Trzeci poziom</a:t>
            </a:r>
          </a:p>
          <a:p>
            <a:pPr lvl="3" rtl="0"/>
            <a:r>
              <a:rPr lang="pl"/>
              <a:t>Czwarty poziom</a:t>
            </a:r>
          </a:p>
          <a:p>
            <a:pPr lvl="4" rtl="0"/>
            <a:r>
              <a:rPr lang="pl"/>
              <a:t>Piąty poziom</a:t>
            </a:r>
            <a:endParaRPr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2"/>
          </p:nvPr>
        </p:nvSpPr>
        <p:spPr>
          <a:xfrm>
            <a:off x="1218882" y="6356352"/>
            <a:ext cx="2234618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US"/>
              <a:t>2016-08-01</a:t>
            </a:r>
            <a:endParaRPr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3"/>
          </p:nvPr>
        </p:nvSpPr>
        <p:spPr>
          <a:xfrm>
            <a:off x="3453501" y="6356352"/>
            <a:ext cx="5281824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4"/>
          </p:nvPr>
        </p:nvSpPr>
        <p:spPr>
          <a:xfrm>
            <a:off x="10563649" y="6356352"/>
            <a:ext cx="101573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014DD1E-5D91-48A3-AD6D-45FBA980D10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5275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600"/>
        </a:spcBef>
        <a:buClr>
          <a:schemeClr val="accent1"/>
        </a:buClr>
        <a:buSzPct val="10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1898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73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48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3322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43797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272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r>
              <a:rPr lang="pl-PL" dirty="0"/>
              <a:t>USG jamy brzusznej i przestrzeni zaotrzewnowej </a:t>
            </a:r>
            <a:endParaRPr lang="pl" dirty="0"/>
          </a:p>
        </p:txBody>
      </p:sp>
      <p:sp>
        <p:nvSpPr>
          <p:cNvPr id="5" name="Podtytuł 4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r>
              <a:rPr lang="pl-PL" b="1" dirty="0"/>
              <a:t>Kurs w ramach projektu </a:t>
            </a:r>
            <a:br>
              <a:rPr lang="pl-PL" b="1" dirty="0"/>
            </a:br>
            <a:r>
              <a:rPr lang="pl-PL" b="1" dirty="0"/>
              <a:t>SIM SKILL – rozwój kompetencji praktycznych lekarzy poprzez symulację medyczną i nowoczesne technologie</a:t>
            </a:r>
          </a:p>
        </p:txBody>
      </p:sp>
    </p:spTree>
    <p:extLst>
      <p:ext uri="{BB962C8B-B14F-4D97-AF65-F5344CB8AC3E}">
        <p14:creationId xmlns:p14="http://schemas.microsoft.com/office/powerpoint/2010/main" val="133229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ytuł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Plan części seminaryjnej</a:t>
            </a:r>
            <a:endParaRPr lang="en-US" dirty="0"/>
          </a:p>
        </p:txBody>
      </p:sp>
      <p:sp>
        <p:nvSpPr>
          <p:cNvPr id="14" name="Zawartość — symbol zastępczy 13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rtl="0"/>
            <a:r>
              <a:rPr lang="pl" dirty="0"/>
              <a:t>Podstawy techniczne</a:t>
            </a:r>
          </a:p>
          <a:p>
            <a:pPr rtl="0"/>
            <a:r>
              <a:rPr lang="pl" dirty="0"/>
              <a:t>Topografia ultrasonograficzna</a:t>
            </a:r>
          </a:p>
          <a:p>
            <a:pPr rtl="0"/>
            <a:r>
              <a:rPr lang="pl" dirty="0"/>
              <a:t>Przygotowanie do badania</a:t>
            </a:r>
          </a:p>
          <a:p>
            <a:pPr rtl="0"/>
            <a:r>
              <a:rPr lang="pl" dirty="0"/>
              <a:t>Przykładowy schemat badania USG</a:t>
            </a:r>
          </a:p>
          <a:p>
            <a:pPr rtl="0"/>
            <a:r>
              <a:rPr lang="pl" dirty="0"/>
              <a:t>Przestrzeń zaotrzewnowa (naczynia)</a:t>
            </a:r>
          </a:p>
          <a:p>
            <a:pPr rtl="0"/>
            <a:r>
              <a:rPr lang="pl" dirty="0"/>
              <a:t>Trzustka i nadbrzusze</a:t>
            </a:r>
          </a:p>
          <a:p>
            <a:pPr rtl="0"/>
            <a:r>
              <a:rPr lang="pl" dirty="0"/>
              <a:t>Wątroba, pęcherzyk żółciowy i drogi żółciowe</a:t>
            </a:r>
          </a:p>
          <a:p>
            <a:pPr rtl="0"/>
            <a:r>
              <a:rPr lang="pl" dirty="0"/>
              <a:t>Nerki, moczowody i pęcherz moczowy</a:t>
            </a:r>
          </a:p>
          <a:p>
            <a:pPr rtl="0"/>
            <a:r>
              <a:rPr lang="pl" dirty="0"/>
              <a:t>Śledziona</a:t>
            </a:r>
          </a:p>
          <a:p>
            <a:pPr rtl="0"/>
            <a:r>
              <a:rPr lang="pl" dirty="0"/>
              <a:t>Gruczoł krokowy i żeńskie narządy rozrodcze</a:t>
            </a:r>
          </a:p>
          <a:p>
            <a:pPr rtl="0"/>
            <a:endParaRPr lang="pl" dirty="0"/>
          </a:p>
          <a:p>
            <a:pPr rtl="0"/>
            <a:endParaRPr lang="pl" dirty="0"/>
          </a:p>
          <a:p>
            <a:pPr rtl="0"/>
            <a:endParaRPr lang="pl" dirty="0"/>
          </a:p>
        </p:txBody>
      </p:sp>
    </p:spTree>
    <p:extLst>
      <p:ext uri="{BB962C8B-B14F-4D97-AF65-F5344CB8AC3E}">
        <p14:creationId xmlns:p14="http://schemas.microsoft.com/office/powerpoint/2010/main" val="352911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A7E207-FE9E-0689-A3F4-305B10272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ytuł 12">
            <a:extLst>
              <a:ext uri="{FF2B5EF4-FFF2-40B4-BE49-F238E27FC236}">
                <a16:creationId xmlns:a16="http://schemas.microsoft.com/office/drawing/2014/main" id="{025DC263-A9A0-1BA6-9952-1BC7299A4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Plan części seminaryjnej – czasowo</a:t>
            </a:r>
            <a:endParaRPr lang="en-US" dirty="0"/>
          </a:p>
        </p:txBody>
      </p:sp>
      <p:sp>
        <p:nvSpPr>
          <p:cNvPr id="14" name="Zawartość — symbol zastępczy 13">
            <a:extLst>
              <a:ext uri="{FF2B5EF4-FFF2-40B4-BE49-F238E27FC236}">
                <a16:creationId xmlns:a16="http://schemas.microsoft.com/office/drawing/2014/main" id="{F839CF6B-8D6A-8DA2-6311-65D5B8B8709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85000" lnSpcReduction="20000"/>
          </a:bodyPr>
          <a:lstStyle/>
          <a:p>
            <a:pPr marL="0" indent="0" rtl="0">
              <a:buNone/>
            </a:pPr>
            <a:r>
              <a:rPr lang="pl" dirty="0"/>
              <a:t>Dzień 1</a:t>
            </a:r>
          </a:p>
          <a:p>
            <a:pPr marL="0" indent="0">
              <a:buNone/>
            </a:pPr>
            <a:r>
              <a:rPr lang="pl" dirty="0"/>
              <a:t>8:00 </a:t>
            </a:r>
          </a:p>
          <a:p>
            <a:r>
              <a:rPr lang="pl" dirty="0"/>
              <a:t>Podstawy techniczne</a:t>
            </a:r>
          </a:p>
          <a:p>
            <a:pPr rtl="0"/>
            <a:r>
              <a:rPr lang="pl" dirty="0"/>
              <a:t>Anatomia ultrasonograficzna</a:t>
            </a:r>
          </a:p>
          <a:p>
            <a:pPr rtl="0"/>
            <a:r>
              <a:rPr lang="pl" dirty="0"/>
              <a:t>Przykładowy schemat badania USG</a:t>
            </a:r>
          </a:p>
          <a:p>
            <a:pPr marL="0" indent="0" rtl="0">
              <a:buNone/>
            </a:pPr>
            <a:r>
              <a:rPr lang="pl" dirty="0"/>
              <a:t>12:00 </a:t>
            </a:r>
          </a:p>
          <a:p>
            <a:pPr rtl="0"/>
            <a:r>
              <a:rPr lang="pl" dirty="0"/>
              <a:t>Przestrzeń zaotrzewnowa (naczynia)</a:t>
            </a:r>
          </a:p>
          <a:p>
            <a:pPr rtl="0"/>
            <a:r>
              <a:rPr lang="pl" dirty="0"/>
              <a:t>Trzustka i nadbrzusze</a:t>
            </a:r>
          </a:p>
          <a:p>
            <a:pPr rtl="0"/>
            <a:r>
              <a:rPr lang="pl" dirty="0"/>
              <a:t>Wątroba, pęcherzyk żółciowy i drogi żółciowe</a:t>
            </a:r>
          </a:p>
          <a:p>
            <a:pPr rtl="0"/>
            <a:endParaRPr lang="pl" dirty="0"/>
          </a:p>
          <a:p>
            <a:pPr rtl="0"/>
            <a:endParaRPr lang="pl" dirty="0"/>
          </a:p>
          <a:p>
            <a:pPr rtl="0"/>
            <a:endParaRPr lang="pl" dirty="0"/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11389395-1190-A31E-8A50-7DF4F4A1DC5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" dirty="0"/>
              <a:t>Dzień 2</a:t>
            </a:r>
          </a:p>
          <a:p>
            <a:pPr marL="0" indent="0">
              <a:buNone/>
            </a:pPr>
            <a:r>
              <a:rPr lang="pl" dirty="0"/>
              <a:t>8:00 </a:t>
            </a:r>
          </a:p>
          <a:p>
            <a:r>
              <a:rPr lang="pl" dirty="0"/>
              <a:t>Nerki, moczowody i pęcherz moczowy</a:t>
            </a:r>
          </a:p>
          <a:p>
            <a:r>
              <a:rPr lang="pl" dirty="0"/>
              <a:t>Śledziona</a:t>
            </a:r>
          </a:p>
          <a:p>
            <a:pPr marL="0" indent="0">
              <a:buNone/>
            </a:pPr>
            <a:r>
              <a:rPr lang="pl" dirty="0"/>
              <a:t>12:00</a:t>
            </a:r>
          </a:p>
          <a:p>
            <a:r>
              <a:rPr lang="pl" dirty="0"/>
              <a:t>Gruczoł krokowy</a:t>
            </a:r>
          </a:p>
          <a:p>
            <a:r>
              <a:rPr lang="pl" dirty="0"/>
              <a:t>Żeńskie narządy rozrodcze</a:t>
            </a:r>
          </a:p>
          <a:p>
            <a:pPr marL="0" indent="0">
              <a:buNone/>
            </a:pPr>
            <a:r>
              <a:rPr lang="pl" dirty="0"/>
              <a:t>15:00 </a:t>
            </a:r>
          </a:p>
          <a:p>
            <a:r>
              <a:rPr lang="pl" dirty="0"/>
              <a:t>Zakończenie, test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7948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Podstawy techniczne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F2B33A9-F1B0-99A2-6081-B7170B9DA5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Obraz powstaje za pomocą dźwięków spoza zakresu słyszalności – ultradźwięków, tj. o częstotliwości wyższej niż słyszalna. </a:t>
            </a:r>
          </a:p>
          <a:p>
            <a:r>
              <a:rPr lang="pl-PL" dirty="0"/>
              <a:t>Praktycznie stosuje się zakresy 0,9 MHz – 22 MHz (…40 MHz? 80 MHz?)</a:t>
            </a:r>
          </a:p>
          <a:p>
            <a:r>
              <a:rPr lang="pl-PL" dirty="0"/>
              <a:t>W USG jamy brzusznej 1-5 MHz</a:t>
            </a:r>
          </a:p>
          <a:p>
            <a:r>
              <a:rPr lang="pl-PL" dirty="0"/>
              <a:t>W wodzie prędkości rozchodzenia się fali ultradźwiękowej to około 1500 m/s</a:t>
            </a:r>
          </a:p>
          <a:p>
            <a:r>
              <a:rPr lang="pl-PL" dirty="0"/>
              <a:t>Człowiek to prawie woda (wątroba 1549 m/s, mięśnie 1568 m/s)</a:t>
            </a:r>
          </a:p>
          <a:p>
            <a:r>
              <a:rPr lang="pl-PL" dirty="0"/>
              <a:t>Praktycznie nie-wodą są kości (3360 m/s) oraz powietrze (331 m/s) </a:t>
            </a:r>
          </a:p>
        </p:txBody>
      </p:sp>
    </p:spTree>
    <p:extLst>
      <p:ext uri="{BB962C8B-B14F-4D97-AF65-F5344CB8AC3E}">
        <p14:creationId xmlns:p14="http://schemas.microsoft.com/office/powerpoint/2010/main" val="148481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568F79-5700-F665-FDAA-8BC5E2B21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7B17026F-0405-3009-1C57-8CA394325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Kompromis częstotliwości 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17621020-601F-6010-E4D3-BCB9890558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NIŻSZA CZĘSTOTLIWOŚĆ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B891FE8-EF2A-6448-0334-5E70C25D930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l-PL" dirty="0"/>
              <a:t>Większa penetracja</a:t>
            </a:r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6C661FAF-1D61-92A7-D659-1F1A89F6C1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pl-PL" dirty="0" err="1"/>
              <a:t>WyŻSZA</a:t>
            </a:r>
            <a:r>
              <a:rPr lang="pl-PL" dirty="0"/>
              <a:t> CZĘSTOTLIWOŚĆ </a:t>
            </a:r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30C468AD-6707-0F12-6846-3A772107927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pl-PL" dirty="0"/>
              <a:t>Większa rozdzielczość (osiowa)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F79E7024-FE70-291C-CD9A-1A66A2475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123" y="3573016"/>
            <a:ext cx="5402578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Typy głowic – convex </a:t>
            </a:r>
          </a:p>
        </p:txBody>
      </p:sp>
      <p:pic>
        <p:nvPicPr>
          <p:cNvPr id="6" name="Symbol zastępczy zawartości 5">
            <a:extLst>
              <a:ext uri="{FF2B5EF4-FFF2-40B4-BE49-F238E27FC236}">
                <a16:creationId xmlns:a16="http://schemas.microsoft.com/office/drawing/2014/main" id="{3F776601-6518-A182-9A9B-68E6E51027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180" y="1588546"/>
            <a:ext cx="3952090" cy="5269454"/>
          </a:xfrm>
        </p:spPr>
      </p:pic>
    </p:spTree>
    <p:extLst>
      <p:ext uri="{BB962C8B-B14F-4D97-AF65-F5344CB8AC3E}">
        <p14:creationId xmlns:p14="http://schemas.microsoft.com/office/powerpoint/2010/main" val="234191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17123-49BF-7F7F-4800-52C3D7612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2D854B-A9AF-EFF5-29FC-1BEF38076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Typy głowic – sektor, convex, liniowa</a:t>
            </a:r>
          </a:p>
        </p:txBody>
      </p:sp>
      <p:pic>
        <p:nvPicPr>
          <p:cNvPr id="6" name="Symbol zastępczy zawartości 5">
            <a:extLst>
              <a:ext uri="{FF2B5EF4-FFF2-40B4-BE49-F238E27FC236}">
                <a16:creationId xmlns:a16="http://schemas.microsoft.com/office/drawing/2014/main" id="{C1D4D918-B77D-8686-1A64-A0A4DC494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111" y="1588546"/>
            <a:ext cx="3952090" cy="5269454"/>
          </a:xfr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F735332D-6A7E-5D9D-CC27-894ECE639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122" y="1588547"/>
            <a:ext cx="3952090" cy="526945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813BD3BD-645F-8D1A-86D5-EF6DA06A1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5780" y="1588546"/>
            <a:ext cx="3952091" cy="526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09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Typy głowic - ginekologia </a:t>
            </a:r>
          </a:p>
        </p:txBody>
      </p:sp>
      <p:pic>
        <p:nvPicPr>
          <p:cNvPr id="10" name="Symbol zastępczy zawartości 9">
            <a:extLst>
              <a:ext uri="{FF2B5EF4-FFF2-40B4-BE49-F238E27FC236}">
                <a16:creationId xmlns:a16="http://schemas.microsoft.com/office/drawing/2014/main" id="{A3313160-E440-59E5-15F6-92C9A1939D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152020"/>
            <a:ext cx="5078413" cy="3574723"/>
          </a:xfrm>
        </p:spPr>
      </p:pic>
      <p:pic>
        <p:nvPicPr>
          <p:cNvPr id="12" name="Symbol zastępczy zawartości 11">
            <a:extLst>
              <a:ext uri="{FF2B5EF4-FFF2-40B4-BE49-F238E27FC236}">
                <a16:creationId xmlns:a16="http://schemas.microsoft.com/office/drawing/2014/main" id="{DF470FFD-4198-7568-CE9F-8E33A136DD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613" y="2145603"/>
            <a:ext cx="5566860" cy="3574723"/>
          </a:xfrm>
        </p:spPr>
      </p:pic>
    </p:spTree>
    <p:extLst>
      <p:ext uri="{BB962C8B-B14F-4D97-AF65-F5344CB8AC3E}">
        <p14:creationId xmlns:p14="http://schemas.microsoft.com/office/powerpoint/2010/main" val="412318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DDB868-3B32-4579-75D4-0AAA85654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7B0F762-8F5E-3850-B85B-866DBB139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Typy głowic – hockey, EUS</a:t>
            </a:r>
          </a:p>
        </p:txBody>
      </p:sp>
      <p:pic>
        <p:nvPicPr>
          <p:cNvPr id="20" name="Symbol zastępczy zawartości 19">
            <a:extLst>
              <a:ext uri="{FF2B5EF4-FFF2-40B4-BE49-F238E27FC236}">
                <a16:creationId xmlns:a16="http://schemas.microsoft.com/office/drawing/2014/main" id="{7FC36E4A-535B-6721-5925-547927E166C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6" t="28896" r="17039" b="22729"/>
          <a:stretch>
            <a:fillRect/>
          </a:stretch>
        </p:blipFill>
        <p:spPr>
          <a:xfrm>
            <a:off x="960108" y="2118786"/>
            <a:ext cx="5520615" cy="3600400"/>
          </a:xfrm>
        </p:spPr>
      </p:pic>
      <p:pic>
        <p:nvPicPr>
          <p:cNvPr id="28" name="Symbol zastępczy zawartości 27">
            <a:extLst>
              <a:ext uri="{FF2B5EF4-FFF2-40B4-BE49-F238E27FC236}">
                <a16:creationId xmlns:a16="http://schemas.microsoft.com/office/drawing/2014/main" id="{26CD3637-4EAE-D329-E4C9-320BC1F18CC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865" y="2118786"/>
            <a:ext cx="5184576" cy="3600400"/>
          </a:xfrm>
        </p:spPr>
      </p:pic>
    </p:spTree>
    <p:extLst>
      <p:ext uri="{BB962C8B-B14F-4D97-AF65-F5344CB8AC3E}">
        <p14:creationId xmlns:p14="http://schemas.microsoft.com/office/powerpoint/2010/main" val="428609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34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Hipo, hiper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28EB533D-D406-A19C-B751-535B7B16B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883" y="1701797"/>
            <a:ext cx="8319549" cy="4462272"/>
          </a:xfrm>
        </p:spPr>
        <p:txBody>
          <a:bodyPr>
            <a:noAutofit/>
          </a:bodyPr>
          <a:lstStyle/>
          <a:p>
            <a:r>
              <a:rPr lang="pl-PL" sz="3200" dirty="0" err="1"/>
              <a:t>Hiperechogeniczny</a:t>
            </a:r>
            <a:r>
              <a:rPr lang="pl-PL" sz="3200" dirty="0"/>
              <a:t> = bardziej biały, jaśniejszy niż…</a:t>
            </a:r>
          </a:p>
          <a:p>
            <a:pPr lvl="1"/>
            <a:r>
              <a:rPr lang="pl-PL" sz="3200" dirty="0"/>
              <a:t>Otaczające tkanki</a:t>
            </a:r>
          </a:p>
          <a:p>
            <a:pPr lvl="1"/>
            <a:r>
              <a:rPr lang="pl-PL" sz="3200" dirty="0"/>
              <a:t>Normalnie wyglądająca tkanka w tej lokalizacji </a:t>
            </a:r>
          </a:p>
          <a:p>
            <a:r>
              <a:rPr lang="pl-PL" sz="3200" dirty="0" err="1"/>
              <a:t>Hipoechogeniczny</a:t>
            </a:r>
            <a:r>
              <a:rPr lang="pl-PL" sz="3200" dirty="0"/>
              <a:t> = bardziej czarny, ciemniejszy niż</a:t>
            </a:r>
          </a:p>
          <a:p>
            <a:r>
              <a:rPr lang="pl-PL" sz="3200" dirty="0" err="1"/>
              <a:t>Anechogeniczny</a:t>
            </a:r>
            <a:r>
              <a:rPr lang="pl-PL" sz="3200" dirty="0"/>
              <a:t> = bezechowy </a:t>
            </a:r>
            <a:br>
              <a:rPr lang="pl-PL" sz="3200" dirty="0"/>
            </a:br>
            <a:r>
              <a:rPr lang="pl-PL" sz="3200" dirty="0"/>
              <a:t>= całkowicie czarny </a:t>
            </a: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01DCD95D-6533-520A-850D-5F12E7583FE9}"/>
              </a:ext>
            </a:extLst>
          </p:cNvPr>
          <p:cNvSpPr/>
          <p:nvPr/>
        </p:nvSpPr>
        <p:spPr>
          <a:xfrm>
            <a:off x="9838828" y="188640"/>
            <a:ext cx="1440160" cy="65527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bg1"/>
              </a:gs>
            </a:gsLst>
            <a:lin ang="54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426497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Tryby pracy aparatu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57DCA33D-83F6-3155-7EE8-FC215C2C23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A </a:t>
            </a:r>
            <a:r>
              <a:rPr lang="pl-PL" dirty="0" err="1"/>
              <a:t>mode</a:t>
            </a:r>
            <a:r>
              <a:rPr lang="pl-PL" dirty="0"/>
              <a:t> (</a:t>
            </a:r>
            <a:r>
              <a:rPr lang="pl-PL" dirty="0" err="1"/>
              <a:t>amplitude</a:t>
            </a:r>
            <a:r>
              <a:rPr lang="pl-PL" dirty="0"/>
              <a:t> </a:t>
            </a:r>
            <a:r>
              <a:rPr lang="pl-PL" dirty="0" err="1"/>
              <a:t>mode</a:t>
            </a:r>
            <a:r>
              <a:rPr lang="pl-PL" dirty="0"/>
              <a:t>) – okulistyka/nieużywany</a:t>
            </a:r>
          </a:p>
          <a:p>
            <a:r>
              <a:rPr lang="pl-PL" dirty="0"/>
              <a:t>B </a:t>
            </a:r>
            <a:r>
              <a:rPr lang="pl-PL" dirty="0" err="1"/>
              <a:t>mode</a:t>
            </a:r>
            <a:r>
              <a:rPr lang="pl-PL" dirty="0"/>
              <a:t> (</a:t>
            </a:r>
            <a:r>
              <a:rPr lang="pl-PL" dirty="0" err="1"/>
              <a:t>brightness</a:t>
            </a:r>
            <a:r>
              <a:rPr lang="pl-PL" dirty="0"/>
              <a:t> </a:t>
            </a:r>
            <a:r>
              <a:rPr lang="pl-PL" dirty="0" err="1"/>
              <a:t>mode</a:t>
            </a:r>
            <a:r>
              <a:rPr lang="pl-PL" dirty="0"/>
              <a:t>) – podstawowy </a:t>
            </a:r>
          </a:p>
          <a:p>
            <a:r>
              <a:rPr lang="pl-PL" dirty="0"/>
              <a:t>C </a:t>
            </a:r>
            <a:r>
              <a:rPr lang="pl-PL" dirty="0" err="1"/>
              <a:t>mode</a:t>
            </a:r>
            <a:r>
              <a:rPr lang="pl-PL" dirty="0"/>
              <a:t> (</a:t>
            </a:r>
            <a:r>
              <a:rPr lang="pl-PL" dirty="0" err="1"/>
              <a:t>color</a:t>
            </a:r>
            <a:r>
              <a:rPr lang="pl-PL" dirty="0"/>
              <a:t> </a:t>
            </a:r>
            <a:r>
              <a:rPr lang="pl-PL" dirty="0" err="1"/>
              <a:t>mode</a:t>
            </a:r>
            <a:r>
              <a:rPr lang="pl-PL" dirty="0"/>
              <a:t>) – tryb dopplerowski kodowany kolorem </a:t>
            </a:r>
          </a:p>
          <a:p>
            <a:r>
              <a:rPr lang="pl-PL" dirty="0"/>
              <a:t>D </a:t>
            </a:r>
            <a:r>
              <a:rPr lang="pl-PL" dirty="0" err="1"/>
              <a:t>mode</a:t>
            </a:r>
            <a:r>
              <a:rPr lang="pl-PL" dirty="0"/>
              <a:t> (</a:t>
            </a:r>
            <a:r>
              <a:rPr lang="pl-PL" dirty="0" err="1"/>
              <a:t>doppler</a:t>
            </a:r>
            <a:r>
              <a:rPr lang="pl-PL" dirty="0"/>
              <a:t> </a:t>
            </a:r>
            <a:r>
              <a:rPr lang="pl-PL" dirty="0" err="1"/>
              <a:t>mode</a:t>
            </a:r>
            <a:r>
              <a:rPr lang="pl-PL" dirty="0"/>
              <a:t>) = PW/PW </a:t>
            </a:r>
            <a:r>
              <a:rPr lang="pl-PL" dirty="0" err="1"/>
              <a:t>doppler</a:t>
            </a:r>
            <a:r>
              <a:rPr lang="pl-PL" dirty="0"/>
              <a:t> – widmo dopplerowskie</a:t>
            </a:r>
          </a:p>
          <a:p>
            <a:r>
              <a:rPr lang="pl-PL" dirty="0"/>
              <a:t>E </a:t>
            </a:r>
            <a:r>
              <a:rPr lang="pl-PL" dirty="0" err="1"/>
              <a:t>mode</a:t>
            </a:r>
            <a:r>
              <a:rPr lang="pl-PL" dirty="0"/>
              <a:t> (</a:t>
            </a:r>
            <a:r>
              <a:rPr lang="pl-PL" dirty="0" err="1"/>
              <a:t>elastography</a:t>
            </a:r>
            <a:r>
              <a:rPr lang="pl-PL" dirty="0"/>
              <a:t> </a:t>
            </a:r>
            <a:r>
              <a:rPr lang="pl-PL" dirty="0" err="1"/>
              <a:t>mode</a:t>
            </a:r>
            <a:r>
              <a:rPr lang="pl-PL" dirty="0"/>
              <a:t>) – ocena sprężystości</a:t>
            </a:r>
          </a:p>
          <a:p>
            <a:r>
              <a:rPr lang="pl-PL" dirty="0"/>
              <a:t>M </a:t>
            </a:r>
            <a:r>
              <a:rPr lang="pl-PL" dirty="0" err="1"/>
              <a:t>mode</a:t>
            </a:r>
            <a:r>
              <a:rPr lang="pl-PL" dirty="0"/>
              <a:t> – B </a:t>
            </a:r>
            <a:r>
              <a:rPr lang="pl-PL" dirty="0" err="1"/>
              <a:t>mode</a:t>
            </a:r>
            <a:r>
              <a:rPr lang="pl-PL" dirty="0"/>
              <a:t> w czasie</a:t>
            </a:r>
          </a:p>
        </p:txBody>
      </p:sp>
    </p:spTree>
    <p:extLst>
      <p:ext uri="{BB962C8B-B14F-4D97-AF65-F5344CB8AC3E}">
        <p14:creationId xmlns:p14="http://schemas.microsoft.com/office/powerpoint/2010/main" val="267203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B09C1-C98D-F0A9-D656-D32D7C6843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16E0AD8-6435-1377-86CD-9D4960533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813" y="274637"/>
            <a:ext cx="2880320" cy="5962675"/>
          </a:xfrm>
        </p:spPr>
        <p:txBody>
          <a:bodyPr/>
          <a:lstStyle/>
          <a:p>
            <a:r>
              <a:rPr lang="pl-PL" dirty="0" err="1"/>
              <a:t>Color</a:t>
            </a:r>
            <a:r>
              <a:rPr lang="pl-PL" dirty="0"/>
              <a:t> </a:t>
            </a:r>
            <a:r>
              <a:rPr lang="pl-PL" dirty="0" err="1"/>
              <a:t>doppler</a:t>
            </a:r>
            <a:endParaRPr lang="pl-PL" dirty="0"/>
          </a:p>
        </p:txBody>
      </p:sp>
      <p:pic>
        <p:nvPicPr>
          <p:cNvPr id="7" name="Symbol zastępczy zawartości 6">
            <a:extLst>
              <a:ext uri="{FF2B5EF4-FFF2-40B4-BE49-F238E27FC236}">
                <a16:creationId xmlns:a16="http://schemas.microsoft.com/office/drawing/2014/main" id="{078100D2-038D-2849-9D67-8FCD2663FB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" t="15000" r="-1111" b="14001"/>
          <a:stretch>
            <a:fillRect/>
          </a:stretch>
        </p:blipFill>
        <p:spPr>
          <a:xfrm>
            <a:off x="3119589" y="188640"/>
            <a:ext cx="9060151" cy="4824536"/>
          </a:xfrm>
        </p:spPr>
      </p:pic>
    </p:spTree>
    <p:extLst>
      <p:ext uri="{BB962C8B-B14F-4D97-AF65-F5344CB8AC3E}">
        <p14:creationId xmlns:p14="http://schemas.microsoft.com/office/powerpoint/2010/main" val="233237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Dual, Fuzja, inne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E350130C-7F59-6510-3FE2-D205C0A331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Typowo </a:t>
            </a:r>
            <a:r>
              <a:rPr lang="pl-PL" dirty="0" err="1"/>
              <a:t>Color</a:t>
            </a:r>
            <a:r>
              <a:rPr lang="pl-PL" dirty="0"/>
              <a:t> </a:t>
            </a:r>
            <a:r>
              <a:rPr lang="pl-PL" dirty="0" err="1"/>
              <a:t>mode</a:t>
            </a:r>
            <a:r>
              <a:rPr lang="pl-PL" dirty="0"/>
              <a:t> jest nałożony na B-</a:t>
            </a:r>
            <a:r>
              <a:rPr lang="pl-PL" dirty="0" err="1"/>
              <a:t>mode</a:t>
            </a:r>
            <a:r>
              <a:rPr lang="pl-PL" dirty="0"/>
              <a:t> (Duplex </a:t>
            </a:r>
            <a:r>
              <a:rPr lang="pl-PL" dirty="0" err="1"/>
              <a:t>doppler</a:t>
            </a:r>
            <a:r>
              <a:rPr lang="pl-PL" dirty="0"/>
              <a:t>)</a:t>
            </a:r>
          </a:p>
          <a:p>
            <a:r>
              <a:rPr lang="pl-PL" dirty="0"/>
              <a:t>Możliwość oceny w widoku obok (Dual/</a:t>
            </a:r>
            <a:r>
              <a:rPr lang="pl-PL" dirty="0" err="1"/>
              <a:t>Side</a:t>
            </a:r>
            <a:r>
              <a:rPr lang="pl-PL" dirty="0"/>
              <a:t>-by-</a:t>
            </a:r>
            <a:r>
              <a:rPr lang="pl-PL" dirty="0" err="1"/>
              <a:t>side</a:t>
            </a:r>
            <a:r>
              <a:rPr lang="pl-PL" dirty="0"/>
              <a:t>)</a:t>
            </a:r>
          </a:p>
          <a:p>
            <a:r>
              <a:rPr lang="pl-PL" dirty="0"/>
              <a:t>Widmo dopplerowskie przy zamrożonym B/C </a:t>
            </a:r>
            <a:r>
              <a:rPr lang="pl-PL" dirty="0" err="1"/>
              <a:t>mode</a:t>
            </a:r>
            <a:r>
              <a:rPr lang="pl-PL" dirty="0"/>
              <a:t> (PW </a:t>
            </a:r>
            <a:r>
              <a:rPr lang="pl-PL" dirty="0" err="1"/>
              <a:t>doppler</a:t>
            </a:r>
            <a:r>
              <a:rPr lang="pl-PL" dirty="0"/>
              <a:t>) lub na żywo (</a:t>
            </a:r>
            <a:r>
              <a:rPr lang="pl-PL" dirty="0" err="1"/>
              <a:t>Triplex</a:t>
            </a:r>
            <a:r>
              <a:rPr lang="pl-PL" dirty="0"/>
              <a:t> </a:t>
            </a:r>
            <a:r>
              <a:rPr lang="pl-PL" dirty="0" err="1"/>
              <a:t>mode</a:t>
            </a:r>
            <a:r>
              <a:rPr lang="pl-PL" dirty="0"/>
              <a:t>) </a:t>
            </a:r>
          </a:p>
          <a:p>
            <a:r>
              <a:rPr lang="pl-PL" dirty="0"/>
              <a:t>Wydajność! (FPS)</a:t>
            </a:r>
          </a:p>
        </p:txBody>
      </p:sp>
    </p:spTree>
    <p:extLst>
      <p:ext uri="{BB962C8B-B14F-4D97-AF65-F5344CB8AC3E}">
        <p14:creationId xmlns:p14="http://schemas.microsoft.com/office/powerpoint/2010/main" val="39771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AB825-9D6B-D275-CACB-509683829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86601077-FAC8-6D63-2740-F6B235E72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274637"/>
            <a:ext cx="10780185" cy="1223963"/>
          </a:xfrm>
        </p:spPr>
        <p:txBody>
          <a:bodyPr rtlCol="0"/>
          <a:lstStyle/>
          <a:p>
            <a:pPr rtl="0"/>
            <a:r>
              <a:rPr lang="pl" dirty="0"/>
              <a:t>Framerate (FPS) zależne klasy aparatu i włączonych opcji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182A5633-D298-FD75-9E1F-6840C89D0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Częstotliwość</a:t>
            </a:r>
          </a:p>
          <a:p>
            <a:r>
              <a:rPr lang="pl-PL" dirty="0"/>
              <a:t>Scan </a:t>
            </a:r>
            <a:r>
              <a:rPr lang="pl-PL" dirty="0" err="1"/>
              <a:t>area</a:t>
            </a:r>
            <a:endParaRPr lang="pl-PL" dirty="0"/>
          </a:p>
          <a:p>
            <a:r>
              <a:rPr lang="pl-PL" dirty="0"/>
              <a:t>Line </a:t>
            </a:r>
            <a:r>
              <a:rPr lang="pl-PL" dirty="0" err="1"/>
              <a:t>density</a:t>
            </a:r>
            <a:r>
              <a:rPr lang="pl-PL" dirty="0"/>
              <a:t> (rozdzielczość „na szerokość”)</a:t>
            </a:r>
          </a:p>
          <a:p>
            <a:r>
              <a:rPr lang="pl-PL" dirty="0"/>
              <a:t>Focus </a:t>
            </a:r>
            <a:r>
              <a:rPr lang="pl-PL" dirty="0" err="1"/>
              <a:t>points</a:t>
            </a:r>
            <a:endParaRPr lang="pl-PL" dirty="0"/>
          </a:p>
          <a:p>
            <a:r>
              <a:rPr lang="pl-PL" dirty="0" err="1"/>
              <a:t>Triplex</a:t>
            </a:r>
            <a:endParaRPr lang="pl-PL" dirty="0"/>
          </a:p>
          <a:p>
            <a:r>
              <a:rPr lang="pl-PL" dirty="0" err="1"/>
              <a:t>CrossBeam</a:t>
            </a:r>
            <a:r>
              <a:rPr lang="pl-PL" dirty="0"/>
              <a:t>/</a:t>
            </a:r>
            <a:r>
              <a:rPr lang="pl-PL" dirty="0" err="1"/>
              <a:t>SonoCT</a:t>
            </a:r>
            <a:r>
              <a:rPr lang="pl-PL" dirty="0"/>
              <a:t> </a:t>
            </a:r>
          </a:p>
          <a:p>
            <a:r>
              <a:rPr lang="pl-PL" dirty="0" err="1"/>
              <a:t>Compound</a:t>
            </a:r>
            <a:r>
              <a:rPr lang="pl-PL" dirty="0"/>
              <a:t>, Harmoniczne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2322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80165AC-E481-2CAD-8DDD-B1A38201A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813" y="274637"/>
            <a:ext cx="2880320" cy="5962675"/>
          </a:xfrm>
        </p:spPr>
        <p:txBody>
          <a:bodyPr/>
          <a:lstStyle/>
          <a:p>
            <a:r>
              <a:rPr lang="pl-PL" dirty="0"/>
              <a:t>Artefakty - Cień akustyczny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E60BDBA1-F88F-DB70-6D37-42CD181CA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3" b="9053"/>
          <a:stretch>
            <a:fillRect/>
          </a:stretch>
        </p:blipFill>
        <p:spPr>
          <a:xfrm>
            <a:off x="3023639" y="18273"/>
            <a:ext cx="9142098" cy="5256584"/>
          </a:xfrm>
        </p:spPr>
      </p:pic>
    </p:spTree>
    <p:extLst>
      <p:ext uri="{BB962C8B-B14F-4D97-AF65-F5344CB8AC3E}">
        <p14:creationId xmlns:p14="http://schemas.microsoft.com/office/powerpoint/2010/main" val="140585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F0B33-3408-0C0D-5BCF-D08F809B6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60378D5-BE0D-53FE-5092-1F3EBFE9C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813" y="274637"/>
            <a:ext cx="2880320" cy="5962675"/>
          </a:xfrm>
        </p:spPr>
        <p:txBody>
          <a:bodyPr/>
          <a:lstStyle/>
          <a:p>
            <a:r>
              <a:rPr lang="pl-PL" dirty="0"/>
              <a:t>Artefakty - Cień akustyczny</a:t>
            </a:r>
          </a:p>
        </p:txBody>
      </p:sp>
      <p:pic>
        <p:nvPicPr>
          <p:cNvPr id="6" name="Symbol zastępczy zawartości 5">
            <a:extLst>
              <a:ext uri="{FF2B5EF4-FFF2-40B4-BE49-F238E27FC236}">
                <a16:creationId xmlns:a16="http://schemas.microsoft.com/office/drawing/2014/main" id="{379D4E5D-6813-4D0C-00DD-449DD27BEE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0" b="9659"/>
          <a:stretch>
            <a:fillRect/>
          </a:stretch>
        </p:blipFill>
        <p:spPr>
          <a:xfrm>
            <a:off x="2869742" y="-26855"/>
            <a:ext cx="9319864" cy="5301208"/>
          </a:xfrm>
        </p:spPr>
      </p:pic>
    </p:spTree>
    <p:extLst>
      <p:ext uri="{BB962C8B-B14F-4D97-AF65-F5344CB8AC3E}">
        <p14:creationId xmlns:p14="http://schemas.microsoft.com/office/powerpoint/2010/main" val="303518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103CE0-8BA8-A1DA-517D-4754FEF20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D6880CF-55A2-13DF-7BFC-CAF999A6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813" y="274637"/>
            <a:ext cx="2880320" cy="5962675"/>
          </a:xfrm>
        </p:spPr>
        <p:txBody>
          <a:bodyPr/>
          <a:lstStyle/>
          <a:p>
            <a:r>
              <a:rPr lang="pl-PL" dirty="0"/>
              <a:t>Artefakty - Cień akustyczny</a:t>
            </a:r>
          </a:p>
        </p:txBody>
      </p:sp>
      <p:pic>
        <p:nvPicPr>
          <p:cNvPr id="7" name="Symbol zastępczy zawartości 6">
            <a:extLst>
              <a:ext uri="{FF2B5EF4-FFF2-40B4-BE49-F238E27FC236}">
                <a16:creationId xmlns:a16="http://schemas.microsoft.com/office/drawing/2014/main" id="{F85EA7B3-05E1-ACA4-C85A-BC95EB766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1" b="8044"/>
          <a:stretch>
            <a:fillRect/>
          </a:stretch>
        </p:blipFill>
        <p:spPr>
          <a:xfrm>
            <a:off x="2998068" y="0"/>
            <a:ext cx="9125700" cy="5301208"/>
          </a:xfrm>
        </p:spPr>
      </p:pic>
    </p:spTree>
    <p:extLst>
      <p:ext uri="{BB962C8B-B14F-4D97-AF65-F5344CB8AC3E}">
        <p14:creationId xmlns:p14="http://schemas.microsoft.com/office/powerpoint/2010/main" val="360133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3B8FD-C504-94E7-4794-0F1F51BD4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39C6554-4183-67D4-94DF-10EEB3BF3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813" y="274637"/>
            <a:ext cx="2880320" cy="5962675"/>
          </a:xfrm>
        </p:spPr>
        <p:txBody>
          <a:bodyPr/>
          <a:lstStyle/>
          <a:p>
            <a:r>
              <a:rPr lang="pl-PL" dirty="0"/>
              <a:t>Artefakty - Cień akustyczny</a:t>
            </a:r>
          </a:p>
        </p:txBody>
      </p:sp>
      <p:pic>
        <p:nvPicPr>
          <p:cNvPr id="6" name="Symbol zastępczy zawartości 5">
            <a:extLst>
              <a:ext uri="{FF2B5EF4-FFF2-40B4-BE49-F238E27FC236}">
                <a16:creationId xmlns:a16="http://schemas.microsoft.com/office/drawing/2014/main" id="{0244AAC4-EAA7-F9F5-8196-13BFD03A4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7" b="8045"/>
          <a:stretch>
            <a:fillRect/>
          </a:stretch>
        </p:blipFill>
        <p:spPr>
          <a:xfrm>
            <a:off x="3009304" y="44624"/>
            <a:ext cx="9107066" cy="5400600"/>
          </a:xfrm>
        </p:spPr>
      </p:pic>
    </p:spTree>
    <p:extLst>
      <p:ext uri="{BB962C8B-B14F-4D97-AF65-F5344CB8AC3E}">
        <p14:creationId xmlns:p14="http://schemas.microsoft.com/office/powerpoint/2010/main" val="287151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1BE12-6BE8-3342-355E-8F7C49B11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D7BFF6E-037F-1F49-3150-A25ECC59E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 dirty="0"/>
              <a:t>Wzmocnienie akustyczne</a:t>
            </a:r>
            <a:endParaRPr lang="pl" dirty="0"/>
          </a:p>
        </p:txBody>
      </p:sp>
      <p:sp>
        <p:nvSpPr>
          <p:cNvPr id="4" name="Tekst — symbol zastępczy 3">
            <a:extLst>
              <a:ext uri="{FF2B5EF4-FFF2-40B4-BE49-F238E27FC236}">
                <a16:creationId xmlns:a16="http://schemas.microsoft.com/office/drawing/2014/main" id="{71982A82-7A16-99D8-3F1F-5CE72A446E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2787298" cy="1930400"/>
          </a:xfrm>
        </p:spPr>
        <p:txBody>
          <a:bodyPr rtlCol="0"/>
          <a:lstStyle/>
          <a:p>
            <a:r>
              <a:rPr lang="pl-PL" dirty="0" err="1"/>
              <a:t>Hiperechogeniczne</a:t>
            </a:r>
            <a:r>
              <a:rPr lang="pl-PL" dirty="0"/>
              <a:t> pasmo za zmianą</a:t>
            </a:r>
            <a:endParaRPr lang="en-US" dirty="0"/>
          </a:p>
          <a:p>
            <a:pPr rtl="0"/>
            <a:endParaRPr lang="en-US" dirty="0"/>
          </a:p>
        </p:txBody>
      </p:sp>
      <p:pic>
        <p:nvPicPr>
          <p:cNvPr id="16" name="Symbol zastępczy zawartości 15">
            <a:extLst>
              <a:ext uri="{FF2B5EF4-FFF2-40B4-BE49-F238E27FC236}">
                <a16:creationId xmlns:a16="http://schemas.microsoft.com/office/drawing/2014/main" id="{548D9C49-A7E6-40E0-2CA1-1092711B1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" t="13766" r="-1813" b="7465"/>
          <a:stretch>
            <a:fillRect/>
          </a:stretch>
        </p:blipFill>
        <p:spPr>
          <a:xfrm>
            <a:off x="4068701" y="116632"/>
            <a:ext cx="8120124" cy="4797131"/>
          </a:xfrm>
        </p:spPr>
      </p:pic>
    </p:spTree>
    <p:extLst>
      <p:ext uri="{BB962C8B-B14F-4D97-AF65-F5344CB8AC3E}">
        <p14:creationId xmlns:p14="http://schemas.microsoft.com/office/powerpoint/2010/main" val="417744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 dirty="0"/>
              <a:t>Wzmocnienie akustyczne</a:t>
            </a:r>
            <a:endParaRPr lang="pl" dirty="0"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2643282" cy="1930400"/>
          </a:xfrm>
        </p:spPr>
        <p:txBody>
          <a:bodyPr rtlCol="0"/>
          <a:lstStyle/>
          <a:p>
            <a:pPr rtl="0"/>
            <a:r>
              <a:rPr lang="pl-PL" dirty="0" err="1"/>
              <a:t>Hiperechogeniczne</a:t>
            </a:r>
            <a:r>
              <a:rPr lang="pl-PL" dirty="0"/>
              <a:t> pasmo za zmianą</a:t>
            </a:r>
            <a:endParaRPr lang="en-US" dirty="0"/>
          </a:p>
        </p:txBody>
      </p:sp>
      <p:pic>
        <p:nvPicPr>
          <p:cNvPr id="6" name="Symbol zastępczy zawartości 5">
            <a:extLst>
              <a:ext uri="{FF2B5EF4-FFF2-40B4-BE49-F238E27FC236}">
                <a16:creationId xmlns:a16="http://schemas.microsoft.com/office/drawing/2014/main" id="{AD21DA39-42EC-6D84-DB01-EB17529E11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8" b="7929"/>
          <a:stretch>
            <a:fillRect/>
          </a:stretch>
        </p:blipFill>
        <p:spPr>
          <a:xfrm>
            <a:off x="3855649" y="188640"/>
            <a:ext cx="8333176" cy="4824536"/>
          </a:xfrm>
        </p:spPr>
      </p:pic>
    </p:spTree>
    <p:extLst>
      <p:ext uri="{BB962C8B-B14F-4D97-AF65-F5344CB8AC3E}">
        <p14:creationId xmlns:p14="http://schemas.microsoft.com/office/powerpoint/2010/main" val="23190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FA26E-9463-98E2-0484-46A488966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15BC79E-F140-6592-1A72-3E2C24BC1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 dirty="0"/>
              <a:t>Wzmocnienie akustyczne</a:t>
            </a:r>
            <a:endParaRPr lang="pl" dirty="0"/>
          </a:p>
        </p:txBody>
      </p:sp>
      <p:sp>
        <p:nvSpPr>
          <p:cNvPr id="4" name="Tekst — symbol zastępczy 3">
            <a:extLst>
              <a:ext uri="{FF2B5EF4-FFF2-40B4-BE49-F238E27FC236}">
                <a16:creationId xmlns:a16="http://schemas.microsoft.com/office/drawing/2014/main" id="{7DAA79E4-8188-FE78-268A-1AE1EE56F4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2643282" cy="1930400"/>
          </a:xfrm>
        </p:spPr>
        <p:txBody>
          <a:bodyPr rtlCol="0"/>
          <a:lstStyle/>
          <a:p>
            <a:pPr rtl="0"/>
            <a:r>
              <a:rPr lang="pl-PL" dirty="0" err="1"/>
              <a:t>Hiperechogeniczne</a:t>
            </a:r>
            <a:r>
              <a:rPr lang="pl-PL" dirty="0"/>
              <a:t> pasmo za zmianą</a:t>
            </a:r>
            <a:endParaRPr lang="en-US" dirty="0"/>
          </a:p>
        </p:txBody>
      </p:sp>
      <p:pic>
        <p:nvPicPr>
          <p:cNvPr id="12" name="Symbol zastępczy zawartości 11">
            <a:extLst>
              <a:ext uri="{FF2B5EF4-FFF2-40B4-BE49-F238E27FC236}">
                <a16:creationId xmlns:a16="http://schemas.microsoft.com/office/drawing/2014/main" id="{A622130A-CD34-2853-D2E8-0FEC778581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8" b="9504"/>
          <a:stretch>
            <a:fillRect/>
          </a:stretch>
        </p:blipFill>
        <p:spPr>
          <a:xfrm>
            <a:off x="3894833" y="44624"/>
            <a:ext cx="8252850" cy="4680520"/>
          </a:xfrm>
        </p:spPr>
      </p:pic>
    </p:spTree>
    <p:extLst>
      <p:ext uri="{BB962C8B-B14F-4D97-AF65-F5344CB8AC3E}">
        <p14:creationId xmlns:p14="http://schemas.microsoft.com/office/powerpoint/2010/main" val="270288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6D296A-2049-D3A7-E6D6-4BD4138C5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E60D05B6-C8C6-9B6F-6D96-179DAD5D8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Topografia ultrasonograficzna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E85C20EF-337C-F5B0-2245-F47A43C059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Płaszczyzny:</a:t>
            </a:r>
          </a:p>
          <a:p>
            <a:pPr lvl="1"/>
            <a:r>
              <a:rPr lang="pl-PL" dirty="0"/>
              <a:t>Poprzeczna, czołowa, strzałkowa</a:t>
            </a:r>
          </a:p>
          <a:p>
            <a:pPr lvl="1"/>
            <a:r>
              <a:rPr lang="pl-PL" dirty="0"/>
              <a:t>Skośne (pod łukiem, międzyżebrowe)</a:t>
            </a:r>
          </a:p>
          <a:p>
            <a:r>
              <a:rPr lang="pl-PL" dirty="0"/>
              <a:t>Kierunki:</a:t>
            </a:r>
          </a:p>
          <a:p>
            <a:pPr lvl="1"/>
            <a:r>
              <a:rPr lang="pl-PL" dirty="0"/>
              <a:t>Przyśrodkowo/bocznie</a:t>
            </a:r>
          </a:p>
          <a:p>
            <a:pPr lvl="1"/>
            <a:r>
              <a:rPr lang="pl-PL" dirty="0"/>
              <a:t>Dogłowowo/doogonowo </a:t>
            </a:r>
          </a:p>
          <a:p>
            <a:r>
              <a:rPr lang="pl-PL" dirty="0"/>
              <a:t>3 prostopadłe do siebie wymiary - TRUDNE</a:t>
            </a:r>
          </a:p>
        </p:txBody>
      </p:sp>
    </p:spTree>
    <p:extLst>
      <p:ext uri="{BB962C8B-B14F-4D97-AF65-F5344CB8AC3E}">
        <p14:creationId xmlns:p14="http://schemas.microsoft.com/office/powerpoint/2010/main" val="22732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7998A-C55E-1B84-6DA9-55FA9FFC6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2380BA97-E07E-1B25-5DC2-4A280DB3C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" dirty="0"/>
              <a:t>Typy ruchów głowicą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335C08BA-E8C0-7905-4F5C-BE113CC84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Przesunięcie prostopadłe do płaszczyzny czoła głowicy</a:t>
            </a:r>
          </a:p>
          <a:p>
            <a:r>
              <a:rPr lang="pl-PL" dirty="0"/>
              <a:t>Pochylenie głowicy prostopadle do wyjściowej płaszczyzny czoła głowicy</a:t>
            </a:r>
          </a:p>
          <a:p>
            <a:r>
              <a:rPr lang="pl-PL" dirty="0"/>
              <a:t>Przesunięcie w płaszczyźnie czoła głowicy</a:t>
            </a:r>
          </a:p>
          <a:p>
            <a:r>
              <a:rPr lang="pl-PL" dirty="0"/>
              <a:t>Pochylenie głowicy w płaszczyźnie czoła głowicy</a:t>
            </a:r>
          </a:p>
          <a:p>
            <a:r>
              <a:rPr lang="pl-PL" dirty="0"/>
              <a:t>Obrót w osi głowicy kabla</a:t>
            </a:r>
          </a:p>
        </p:txBody>
      </p:sp>
    </p:spTree>
    <p:extLst>
      <p:ext uri="{BB962C8B-B14F-4D97-AF65-F5344CB8AC3E}">
        <p14:creationId xmlns:p14="http://schemas.microsoft.com/office/powerpoint/2010/main" val="314239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5369B3E-6715-0CE6-652E-EE4C3444F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Wątroba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2990A2A-2C8B-5ECA-190F-76E0852B7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Poprzecznie/równolegle do żeber</a:t>
            </a:r>
          </a:p>
          <a:p>
            <a:r>
              <a:rPr lang="pl-PL" dirty="0"/>
              <a:t>Spod łuku żebrowego (głowica równolegle do żeber)</a:t>
            </a:r>
          </a:p>
          <a:p>
            <a:r>
              <a:rPr lang="pl-PL" dirty="0"/>
              <a:t>Między żebrami (głowica równolegle do żeber) </a:t>
            </a:r>
          </a:p>
          <a:p>
            <a:r>
              <a:rPr lang="pl-PL" dirty="0"/>
              <a:t>Wdech/</a:t>
            </a:r>
            <a:r>
              <a:rPr lang="pl-PL" dirty="0" err="1"/>
              <a:t>swodobny</a:t>
            </a:r>
            <a:r>
              <a:rPr lang="pl-PL" dirty="0"/>
              <a:t> oddech</a:t>
            </a:r>
          </a:p>
          <a:p>
            <a:r>
              <a:rPr lang="pl-PL" dirty="0"/>
              <a:t>Przesunięcie góra-dół/pochylenie góra/dół</a:t>
            </a:r>
          </a:p>
          <a:p>
            <a:r>
              <a:rPr lang="pl-PL" dirty="0"/>
              <a:t>Rotacja na struktury we wnęce</a:t>
            </a:r>
          </a:p>
        </p:txBody>
      </p:sp>
    </p:spTree>
    <p:extLst>
      <p:ext uri="{BB962C8B-B14F-4D97-AF65-F5344CB8AC3E}">
        <p14:creationId xmlns:p14="http://schemas.microsoft.com/office/powerpoint/2010/main" val="399865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A7F5E-3721-8B5C-3333-2EA137218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7E0EF26-BC88-77BE-5157-338D1E5BD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Pęcherzyk żółciowy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29406F7-A9AE-6D8E-3713-6D6B804CE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Poprzecznie/równolegle do żeber</a:t>
            </a:r>
          </a:p>
          <a:p>
            <a:r>
              <a:rPr lang="pl-PL" dirty="0"/>
              <a:t>Spod łuku żebrowego (głowica równolegle do żeber)</a:t>
            </a:r>
          </a:p>
          <a:p>
            <a:r>
              <a:rPr lang="pl-PL" dirty="0"/>
              <a:t>Spod łuku żebrowego (głowica w osi pęcherzyka)</a:t>
            </a:r>
          </a:p>
          <a:p>
            <a:r>
              <a:rPr lang="pl-PL" dirty="0"/>
              <a:t>Wdech/</a:t>
            </a:r>
            <a:r>
              <a:rPr lang="pl-PL" dirty="0" err="1"/>
              <a:t>swodobny</a:t>
            </a:r>
            <a:r>
              <a:rPr lang="pl-PL" dirty="0"/>
              <a:t> oddech</a:t>
            </a:r>
          </a:p>
          <a:p>
            <a:r>
              <a:rPr lang="pl-PL" dirty="0"/>
              <a:t>Rotacja na struktury we wnęce</a:t>
            </a:r>
          </a:p>
        </p:txBody>
      </p:sp>
    </p:spTree>
    <p:extLst>
      <p:ext uri="{BB962C8B-B14F-4D97-AF65-F5344CB8AC3E}">
        <p14:creationId xmlns:p14="http://schemas.microsoft.com/office/powerpoint/2010/main" val="191022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A6C26-FA31-AD70-BE40-3E325B397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B11997A-A92E-15A8-B5AC-64F0C24F4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Drogi żółciowe, żyła wrotna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8B9D15E-1478-F9CB-F4A6-BD0A4C8B50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Spod łuku żebrowego (głowica równolegle do żeber)</a:t>
            </a:r>
          </a:p>
          <a:p>
            <a:r>
              <a:rPr lang="pl-PL" dirty="0"/>
              <a:t>Spod łuku żebrowego (głowica w osi dróg żółciowych)</a:t>
            </a:r>
          </a:p>
          <a:p>
            <a:r>
              <a:rPr lang="pl-PL" dirty="0"/>
              <a:t>Wdech/</a:t>
            </a:r>
            <a:r>
              <a:rPr lang="pl-PL" dirty="0" err="1"/>
              <a:t>swodobny</a:t>
            </a:r>
            <a:r>
              <a:rPr lang="pl-PL" dirty="0"/>
              <a:t> oddech</a:t>
            </a:r>
          </a:p>
          <a:p>
            <a:r>
              <a:rPr lang="pl-PL" dirty="0"/>
              <a:t>Rotacja aby </a:t>
            </a:r>
            <a:r>
              <a:rPr lang="pl-PL" dirty="0" err="1"/>
              <a:t>rozprojektować</a:t>
            </a:r>
            <a:r>
              <a:rPr lang="pl-PL" dirty="0"/>
              <a:t> przebieg </a:t>
            </a:r>
          </a:p>
        </p:txBody>
      </p:sp>
    </p:spTree>
    <p:extLst>
      <p:ext uri="{BB962C8B-B14F-4D97-AF65-F5344CB8AC3E}">
        <p14:creationId xmlns:p14="http://schemas.microsoft.com/office/powerpoint/2010/main" val="45370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A8F66-3A92-5AB1-4951-B3608C6B57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1A63A62-3A63-A19D-7BD7-F6E910E52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Trzustka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54B0589-44FA-3E04-DDFC-5E7C97962F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Płaszczyzna poprzeczna</a:t>
            </a:r>
          </a:p>
          <a:p>
            <a:r>
              <a:rPr lang="pl-PL" dirty="0"/>
              <a:t>Pochylenie do osi żyły śledzionowej i trzustki</a:t>
            </a:r>
          </a:p>
          <a:p>
            <a:r>
              <a:rPr lang="pl-PL" dirty="0"/>
              <a:t>Przesunięcie góra-dół na głowę trzustki</a:t>
            </a:r>
          </a:p>
          <a:p>
            <a:r>
              <a:rPr lang="pl-PL" dirty="0"/>
              <a:t>Spod łuku żebrowego (głowica w osi dróg żółciowych)</a:t>
            </a:r>
          </a:p>
          <a:p>
            <a:r>
              <a:rPr lang="pl-PL" dirty="0"/>
              <a:t>Wdech/</a:t>
            </a:r>
            <a:r>
              <a:rPr lang="pl-PL" dirty="0" err="1"/>
              <a:t>swodobny</a:t>
            </a:r>
            <a:r>
              <a:rPr lang="pl-PL" dirty="0"/>
              <a:t> oddech</a:t>
            </a:r>
          </a:p>
          <a:p>
            <a:r>
              <a:rPr lang="pl-PL" dirty="0"/>
              <a:t>Rotacja aby </a:t>
            </a:r>
            <a:r>
              <a:rPr lang="pl-PL" dirty="0" err="1"/>
              <a:t>rozprojektować</a:t>
            </a:r>
            <a:r>
              <a:rPr lang="pl-PL" dirty="0"/>
              <a:t> przebieg </a:t>
            </a:r>
          </a:p>
        </p:txBody>
      </p:sp>
    </p:spTree>
    <p:extLst>
      <p:ext uri="{BB962C8B-B14F-4D97-AF65-F5344CB8AC3E}">
        <p14:creationId xmlns:p14="http://schemas.microsoft.com/office/powerpoint/2010/main" val="289369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94BF2DF-9222-F78B-C179-BEF4FD96A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Śledziona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C720C3D-5502-52F3-9966-301A7D838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Poprzecznie/równolegle do żeber</a:t>
            </a:r>
          </a:p>
          <a:p>
            <a:r>
              <a:rPr lang="pl-PL" dirty="0"/>
              <a:t>Spod łuku żebrowego (głowica równolegle do żeber)</a:t>
            </a:r>
          </a:p>
          <a:p>
            <a:r>
              <a:rPr lang="pl-PL" dirty="0"/>
              <a:t>Między żebrami (głowica równolegle do żeber) </a:t>
            </a:r>
          </a:p>
          <a:p>
            <a:r>
              <a:rPr lang="pl-PL" dirty="0"/>
              <a:t>Wdech/</a:t>
            </a:r>
            <a:r>
              <a:rPr lang="pl-PL" dirty="0" err="1"/>
              <a:t>swodobny</a:t>
            </a:r>
            <a:r>
              <a:rPr lang="pl-PL" dirty="0"/>
              <a:t> oddech</a:t>
            </a:r>
          </a:p>
          <a:p>
            <a:r>
              <a:rPr lang="pl-PL" dirty="0"/>
              <a:t>Przesunięcie góra-dół/pochylenie góra/dół</a:t>
            </a:r>
          </a:p>
          <a:p>
            <a:r>
              <a:rPr lang="pl-PL" dirty="0"/>
              <a:t>Wysoko pod łukiem żebrowym </a:t>
            </a:r>
          </a:p>
          <a:p>
            <a:r>
              <a:rPr lang="pl-PL" dirty="0"/>
              <a:t>Bardziej z tyłu i wyżej (niż wątroba - czasem aż przykręgosłupowo)</a:t>
            </a:r>
          </a:p>
          <a:p>
            <a:r>
              <a:rPr lang="pl-PL" dirty="0"/>
              <a:t>Wdech?</a:t>
            </a:r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98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82174FC-5462-87DA-0C64-B62FA5B42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Nerki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2F553A9-648E-57CB-CCF0-608E15179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Płaszczyzna czołowa/strzałkowa (oś długa) </a:t>
            </a:r>
          </a:p>
          <a:p>
            <a:r>
              <a:rPr lang="pl-PL" dirty="0"/>
              <a:t>Lekkie pochylenie dla maksymalnego wymiaru </a:t>
            </a:r>
          </a:p>
          <a:p>
            <a:r>
              <a:rPr lang="pl-PL" dirty="0"/>
              <a:t>3 prostopadłe wymiary </a:t>
            </a:r>
          </a:p>
        </p:txBody>
      </p:sp>
    </p:spTree>
    <p:extLst>
      <p:ext uri="{BB962C8B-B14F-4D97-AF65-F5344CB8AC3E}">
        <p14:creationId xmlns:p14="http://schemas.microsoft.com/office/powerpoint/2010/main" val="42890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582F7C-A5EA-CEA5-8C89-0180CE0E7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E134503-99FE-6264-E4B7-ACB6FC620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Pęcherz moczowy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924EE4E-B589-6C71-B11E-2662B019C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Płaszczyzna poprzeczna w podbrzuszu </a:t>
            </a:r>
          </a:p>
          <a:p>
            <a:r>
              <a:rPr lang="pl-PL" dirty="0"/>
              <a:t>Płaszczyzna strzałkowa w podbrzuszu (pochylenie w płaszczyźnie głowicy)</a:t>
            </a:r>
          </a:p>
          <a:p>
            <a:r>
              <a:rPr lang="pl-PL" dirty="0"/>
              <a:t>3 prostopadłe wymiary </a:t>
            </a:r>
          </a:p>
          <a:p>
            <a:r>
              <a:rPr lang="pl-PL" dirty="0"/>
              <a:t>Narządy płciowe prostata/macica „przy okazji”</a:t>
            </a:r>
          </a:p>
        </p:txBody>
      </p:sp>
    </p:spTree>
    <p:extLst>
      <p:ext uri="{BB962C8B-B14F-4D97-AF65-F5344CB8AC3E}">
        <p14:creationId xmlns:p14="http://schemas.microsoft.com/office/powerpoint/2010/main" val="387973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5FD6A5-A37B-966D-39EB-F5335052E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EB54E5F-DC8B-710E-A796-700CB796C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Aorta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F1BE3CC-C736-97A9-8312-18B15F13E8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Płaszczyzna poprzeczna w nad/śródbrzuszu</a:t>
            </a:r>
          </a:p>
          <a:p>
            <a:r>
              <a:rPr lang="pl-PL" dirty="0"/>
              <a:t>Płaszczyzna strzałkowa w nad/śródbrzuszu</a:t>
            </a:r>
          </a:p>
          <a:p>
            <a:r>
              <a:rPr lang="pl-PL" dirty="0"/>
              <a:t>Węzły chłonne okołoaortalne</a:t>
            </a:r>
          </a:p>
        </p:txBody>
      </p:sp>
    </p:spTree>
    <p:extLst>
      <p:ext uri="{BB962C8B-B14F-4D97-AF65-F5344CB8AC3E}">
        <p14:creationId xmlns:p14="http://schemas.microsoft.com/office/powerpoint/2010/main" val="41224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D9ACF525-FA47-11BE-5EE2-37BF9E49D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Przykładowy opis badania USG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0BC55304-A548-669D-CD0C-513593ABB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pl-PL" dirty="0"/>
              <a:t>Badanie wykonano aparatem [...] głowicą typu </a:t>
            </a:r>
            <a:r>
              <a:rPr lang="pl-PL" dirty="0" err="1"/>
              <a:t>convex</a:t>
            </a:r>
            <a:r>
              <a:rPr lang="pl-PL" dirty="0"/>
              <a:t> […]</a:t>
            </a:r>
          </a:p>
          <a:p>
            <a:pPr marL="0" indent="0">
              <a:buNone/>
            </a:pPr>
            <a:br>
              <a:rPr lang="pl-PL" dirty="0"/>
            </a:br>
            <a:r>
              <a:rPr lang="pl-PL" dirty="0"/>
              <a:t>Wątroba prawidłowej wielkości, o gładkich obrysach i jednorodnej strukturze echa bez zmian ogniskowych.</a:t>
            </a:r>
          </a:p>
          <a:p>
            <a:pPr marL="0" indent="0">
              <a:buNone/>
            </a:pPr>
            <a:r>
              <a:rPr lang="pl-PL" dirty="0"/>
              <a:t>Pęcherzyk żółciowy o cienkich ścianach, bez cieni złogów.</a:t>
            </a:r>
          </a:p>
          <a:p>
            <a:pPr marL="0" indent="0">
              <a:buNone/>
            </a:pPr>
            <a:r>
              <a:rPr lang="pl-PL" dirty="0"/>
              <a:t>Drogi żółciowe wewnątrz- i </a:t>
            </a:r>
            <a:r>
              <a:rPr lang="pl-PL" dirty="0" err="1"/>
              <a:t>zewnątrzwątrobowe</a:t>
            </a:r>
            <a:r>
              <a:rPr lang="pl-PL" dirty="0"/>
              <a:t> nieposzerzone.</a:t>
            </a:r>
          </a:p>
          <a:p>
            <a:pPr marL="0" indent="0">
              <a:buNone/>
            </a:pPr>
            <a:r>
              <a:rPr lang="pl-PL" dirty="0"/>
              <a:t>Żyła wrotna nieposzerzona, w jej obrębie przepływ krwi </a:t>
            </a:r>
            <a:r>
              <a:rPr lang="pl-PL" dirty="0" err="1"/>
              <a:t>dowątrobowy</a:t>
            </a:r>
            <a:r>
              <a:rPr lang="pl-PL" dirty="0"/>
              <a:t>.</a:t>
            </a:r>
          </a:p>
          <a:p>
            <a:pPr marL="0" indent="0">
              <a:buNone/>
            </a:pPr>
            <a:r>
              <a:rPr lang="pl-PL" dirty="0"/>
              <a:t>Trzustka wielkości prawidłowej, jednorodna.</a:t>
            </a:r>
          </a:p>
          <a:p>
            <a:pPr marL="0" indent="0">
              <a:buNone/>
            </a:pPr>
            <a:r>
              <a:rPr lang="pl-PL" dirty="0"/>
              <a:t>Nerki w miejscu typowym, prawidłowej wielkości o równych obrysach i zachowanym stosunku korowo-rdzeniowym, bez cech zastoju.</a:t>
            </a:r>
          </a:p>
          <a:p>
            <a:pPr marL="0" indent="0">
              <a:buNone/>
            </a:pPr>
            <a:r>
              <a:rPr lang="pl-PL" dirty="0"/>
              <a:t>Śledziona prawidłowej wielkości, o jednorodnej </a:t>
            </a:r>
            <a:r>
              <a:rPr lang="pl-PL" dirty="0" err="1"/>
              <a:t>echogeniczności</a:t>
            </a:r>
            <a:r>
              <a:rPr lang="pl-PL" dirty="0"/>
              <a:t>.</a:t>
            </a:r>
          </a:p>
          <a:p>
            <a:pPr marL="0" indent="0">
              <a:buNone/>
            </a:pPr>
            <a:r>
              <a:rPr lang="pl-PL" dirty="0"/>
              <a:t>Aorta brzuszna nieposzerzona.</a:t>
            </a:r>
          </a:p>
          <a:p>
            <a:pPr marL="0" indent="0">
              <a:buNone/>
            </a:pPr>
            <a:r>
              <a:rPr lang="pl-PL" dirty="0"/>
              <a:t>Węzły chłonne okołoaortalne niewidoczne.</a:t>
            </a:r>
          </a:p>
          <a:p>
            <a:pPr marL="0" indent="0">
              <a:buNone/>
            </a:pPr>
            <a:r>
              <a:rPr lang="pl-PL" dirty="0"/>
              <a:t>Pęcherz moczowy dobrze wypełniony, gładko i cienkościenny. </a:t>
            </a:r>
          </a:p>
          <a:p>
            <a:pPr marL="0" indent="0">
              <a:buNone/>
            </a:pPr>
            <a:r>
              <a:rPr lang="pl-PL" dirty="0"/>
              <a:t>Gruczoł krokowy w orientacyjnym badaniu </a:t>
            </a:r>
            <a:r>
              <a:rPr lang="pl-PL" dirty="0" err="1"/>
              <a:t>przezbrzusznym</a:t>
            </a:r>
            <a:r>
              <a:rPr lang="pl-PL" dirty="0"/>
              <a:t> niepowiększony. </a:t>
            </a:r>
          </a:p>
        </p:txBody>
      </p:sp>
    </p:spTree>
    <p:extLst>
      <p:ext uri="{BB962C8B-B14F-4D97-AF65-F5344CB8AC3E}">
        <p14:creationId xmlns:p14="http://schemas.microsoft.com/office/powerpoint/2010/main" val="26259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90479-A127-EE40-7DD3-14FF85D9E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B5BCF9A6-B52A-777A-3AFD-9F2187304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Przygotowanie do badania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5BC4A22A-9788-2145-2EF4-802A67EDC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 Na czczo (6 godzin)</a:t>
            </a:r>
          </a:p>
          <a:p>
            <a:pPr lvl="1"/>
            <a:r>
              <a:rPr lang="pl-PL" dirty="0"/>
              <a:t>Otyli – dłużej </a:t>
            </a:r>
          </a:p>
          <a:p>
            <a:pPr lvl="1"/>
            <a:r>
              <a:rPr lang="pl-PL" dirty="0"/>
              <a:t>Szczupli – z reguły ma to mniejsze znaczenie</a:t>
            </a:r>
          </a:p>
          <a:p>
            <a:r>
              <a:rPr lang="pl-PL" dirty="0"/>
              <a:t>Gaz w jelitach – </a:t>
            </a:r>
            <a:r>
              <a:rPr lang="pl-PL" dirty="0" err="1"/>
              <a:t>symetikon</a:t>
            </a:r>
            <a:r>
              <a:rPr lang="pl-PL" dirty="0"/>
              <a:t>? </a:t>
            </a:r>
          </a:p>
          <a:p>
            <a:r>
              <a:rPr lang="pl-PL" dirty="0"/>
              <a:t>Pełny pęcherz (ale bez przesady)</a:t>
            </a:r>
          </a:p>
        </p:txBody>
      </p:sp>
    </p:spTree>
    <p:extLst>
      <p:ext uri="{BB962C8B-B14F-4D97-AF65-F5344CB8AC3E}">
        <p14:creationId xmlns:p14="http://schemas.microsoft.com/office/powerpoint/2010/main" val="345178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DE5F697E-21BB-F896-4F13-B0B3FD840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Wątroba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440453EA-A951-E61C-0769-FAC960DCD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Stłuszczenie – wątroba </a:t>
            </a:r>
            <a:r>
              <a:rPr lang="pl-PL" dirty="0" err="1"/>
              <a:t>hiperechogeniczna</a:t>
            </a:r>
            <a:r>
              <a:rPr lang="pl-PL" dirty="0"/>
              <a:t> względem miąższu nerki</a:t>
            </a:r>
          </a:p>
          <a:p>
            <a:pPr lvl="1"/>
            <a:r>
              <a:rPr lang="pl-PL" dirty="0"/>
              <a:t>Uogólnione bądź ogniskowe, bądź uogólnione z ogniskową </a:t>
            </a:r>
            <a:r>
              <a:rPr lang="pl-PL" dirty="0" err="1"/>
              <a:t>hiposteatozą</a:t>
            </a:r>
            <a:endParaRPr lang="pl-PL" dirty="0"/>
          </a:p>
          <a:p>
            <a:pPr lvl="2"/>
            <a:r>
              <a:rPr lang="pl-PL" dirty="0"/>
              <a:t>Wskaźnik wątrobowo-nerkowy, ocena </a:t>
            </a:r>
            <a:r>
              <a:rPr lang="pl-PL" dirty="0" err="1"/>
              <a:t>atenuacji</a:t>
            </a:r>
            <a:endParaRPr lang="pl-PL" dirty="0"/>
          </a:p>
          <a:p>
            <a:r>
              <a:rPr lang="pl-PL" dirty="0"/>
              <a:t>Marskość – nierówne obrysy, niejednorodna </a:t>
            </a:r>
            <a:r>
              <a:rPr lang="pl-PL" dirty="0" err="1"/>
              <a:t>echogeniczność</a:t>
            </a:r>
            <a:endParaRPr lang="pl-PL" dirty="0"/>
          </a:p>
          <a:p>
            <a:r>
              <a:rPr lang="pl-PL" dirty="0"/>
              <a:t>Torbiele – bezechowe</a:t>
            </a:r>
          </a:p>
          <a:p>
            <a:pPr lvl="1"/>
            <a:r>
              <a:rPr lang="pl-PL" dirty="0"/>
              <a:t>Proste</a:t>
            </a:r>
          </a:p>
          <a:p>
            <a:pPr lvl="1"/>
            <a:r>
              <a:rPr lang="pl-PL" dirty="0"/>
              <a:t>Złożone – z przegrodą</a:t>
            </a:r>
          </a:p>
          <a:p>
            <a:r>
              <a:rPr lang="pl-PL" dirty="0"/>
              <a:t>Ropnie – gęsty płyn</a:t>
            </a:r>
          </a:p>
          <a:p>
            <a:r>
              <a:rPr lang="pl-PL" dirty="0"/>
              <a:t>Guzy łagodne (np. naczyniaki) – często </a:t>
            </a:r>
            <a:r>
              <a:rPr lang="pl-PL" dirty="0" err="1"/>
              <a:t>hiperechogeniczne</a:t>
            </a:r>
            <a:r>
              <a:rPr lang="pl-PL" dirty="0"/>
              <a:t>, dość jednorodne</a:t>
            </a:r>
          </a:p>
          <a:p>
            <a:r>
              <a:rPr lang="pl-PL" dirty="0"/>
              <a:t>Przerzuty – niejednorodne, </a:t>
            </a:r>
            <a:r>
              <a:rPr lang="pl-PL" dirty="0" err="1"/>
              <a:t>hipoechogeniczna</a:t>
            </a:r>
            <a:r>
              <a:rPr lang="pl-PL" dirty="0"/>
              <a:t> </a:t>
            </a:r>
            <a:r>
              <a:rPr lang="pl-PL" dirty="0" err="1"/>
              <a:t>obwóka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9691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23054-1ECF-2FF2-FD68-A55F5E82E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C56154C9-05D9-164F-8CB2-15ED48B1F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Pęcherzyk żółciowy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BF3643E-24C1-8A19-7846-C6D4E3761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Kamica</a:t>
            </a:r>
          </a:p>
          <a:p>
            <a:r>
              <a:rPr lang="pl-PL" dirty="0"/>
              <a:t>Błotko żółciowe</a:t>
            </a:r>
          </a:p>
          <a:p>
            <a:r>
              <a:rPr lang="pl-PL" dirty="0" err="1"/>
              <a:t>Kamicze</a:t>
            </a:r>
            <a:r>
              <a:rPr lang="pl-PL" dirty="0"/>
              <a:t> zapalenie pęcherzyka żółciowego  (pogrubienie ściany) </a:t>
            </a:r>
          </a:p>
          <a:p>
            <a:r>
              <a:rPr lang="pl-PL" dirty="0"/>
              <a:t>Wodniak pęcherzyka żółciowego </a:t>
            </a:r>
          </a:p>
          <a:p>
            <a:r>
              <a:rPr lang="pl-PL" dirty="0" err="1"/>
              <a:t>Adenomioza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790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DD273-0D3C-F662-F0AE-D2C18CBAB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FBC63FD7-52AD-5B42-A4F0-57110691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Drogi żółciowe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A2971518-34C2-8162-67B6-A05A16C23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Poszerzone z utrudnionego odpływu</a:t>
            </a:r>
          </a:p>
          <a:p>
            <a:pPr lvl="1"/>
            <a:r>
              <a:rPr lang="pl-PL" dirty="0"/>
              <a:t>Kamica</a:t>
            </a:r>
          </a:p>
          <a:p>
            <a:pPr lvl="1"/>
            <a:r>
              <a:rPr lang="pl-PL" dirty="0"/>
              <a:t>Guzy poniżej, w kierunku brodawki </a:t>
            </a:r>
            <a:r>
              <a:rPr lang="pl-PL" dirty="0" err="1"/>
              <a:t>Vatera</a:t>
            </a:r>
            <a:endParaRPr lang="pl-PL" dirty="0"/>
          </a:p>
          <a:p>
            <a:r>
              <a:rPr lang="pl-PL" dirty="0"/>
              <a:t>Kamica widoczna bezpośrednio</a:t>
            </a:r>
          </a:p>
          <a:p>
            <a:r>
              <a:rPr lang="pl-PL" dirty="0"/>
              <a:t>Odcinkowe poszerzenia </a:t>
            </a:r>
          </a:p>
          <a:p>
            <a:r>
              <a:rPr lang="pl-PL" dirty="0"/>
              <a:t>Protezy/Drenaże</a:t>
            </a:r>
          </a:p>
        </p:txBody>
      </p:sp>
    </p:spTree>
    <p:extLst>
      <p:ext uri="{BB962C8B-B14F-4D97-AF65-F5344CB8AC3E}">
        <p14:creationId xmlns:p14="http://schemas.microsoft.com/office/powerpoint/2010/main" val="26002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73A61-5F8D-FB60-6E9D-34AFE18CB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A9583E5B-F95B-7D6C-9EC7-AF56599D0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Naczynia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3300469B-F7A5-62ED-B379-D43C765DB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Aorta</a:t>
            </a:r>
          </a:p>
          <a:p>
            <a:pPr lvl="1"/>
            <a:r>
              <a:rPr lang="pl-PL" dirty="0"/>
              <a:t>Miażdżyca</a:t>
            </a:r>
          </a:p>
          <a:p>
            <a:pPr lvl="1"/>
            <a:r>
              <a:rPr lang="pl-PL" dirty="0"/>
              <a:t>Skrzepliny przyścienne</a:t>
            </a:r>
          </a:p>
          <a:p>
            <a:pPr lvl="1"/>
            <a:r>
              <a:rPr lang="pl-PL" dirty="0"/>
              <a:t>Tętniak &gt;30 mm</a:t>
            </a:r>
          </a:p>
          <a:p>
            <a:pPr lvl="1"/>
            <a:r>
              <a:rPr lang="pl-PL" dirty="0" err="1"/>
              <a:t>Ektazja</a:t>
            </a:r>
            <a:r>
              <a:rPr lang="pl-PL" dirty="0"/>
              <a:t> (za szeroka ale nie tętniak) 25-30 mm</a:t>
            </a:r>
          </a:p>
          <a:p>
            <a:r>
              <a:rPr lang="pl-PL" dirty="0"/>
              <a:t>Żyła główna dolna </a:t>
            </a:r>
          </a:p>
          <a:p>
            <a:pPr lvl="1"/>
            <a:r>
              <a:rPr lang="pl-PL" dirty="0"/>
              <a:t>Zapadalność</a:t>
            </a:r>
          </a:p>
          <a:p>
            <a:pPr lvl="1"/>
            <a:r>
              <a:rPr lang="pl-PL" dirty="0"/>
              <a:t>Skrzepliny</a:t>
            </a:r>
          </a:p>
        </p:txBody>
      </p:sp>
    </p:spTree>
    <p:extLst>
      <p:ext uri="{BB962C8B-B14F-4D97-AF65-F5344CB8AC3E}">
        <p14:creationId xmlns:p14="http://schemas.microsoft.com/office/powerpoint/2010/main" val="311259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17D76E-69C5-A4DA-4846-9C31C9D67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450CA456-47AD-8AA3-D55D-4C86D6F6D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Żyła wrotna, żyły wątrobowe 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7816CE8-1118-E7D0-B674-C071D3A92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Kierunek przepływu </a:t>
            </a:r>
          </a:p>
          <a:p>
            <a:r>
              <a:rPr lang="pl-PL" dirty="0"/>
              <a:t>Zakrzepica</a:t>
            </a:r>
          </a:p>
          <a:p>
            <a:r>
              <a:rPr lang="pl-PL" dirty="0"/>
              <a:t>Stan po zakrzepicy</a:t>
            </a:r>
          </a:p>
          <a:p>
            <a:r>
              <a:rPr lang="pl-PL" dirty="0"/>
              <a:t>Prędkość przepływu </a:t>
            </a:r>
          </a:p>
          <a:p>
            <a:r>
              <a:rPr lang="pl-PL" dirty="0"/>
              <a:t>Fazowość oddechowa</a:t>
            </a:r>
          </a:p>
          <a:p>
            <a:r>
              <a:rPr lang="pl-PL" dirty="0"/>
              <a:t>Poszerzenie naczyń</a:t>
            </a:r>
          </a:p>
          <a:p>
            <a:r>
              <a:rPr lang="pl-PL" dirty="0"/>
              <a:t>Nadciśnienie wrotne, przebudowa jamista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7611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CC2C5F4-9836-43A3-F46A-DE084D98A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Śledziona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49072B5-B18A-8118-3AEE-02D4F0981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Choroby układu krwiotwórczego – powiększenie</a:t>
            </a:r>
          </a:p>
          <a:p>
            <a:r>
              <a:rPr lang="pl-PL" dirty="0"/>
              <a:t>Reaktywne powiększenie</a:t>
            </a:r>
          </a:p>
          <a:p>
            <a:r>
              <a:rPr lang="pl-PL" dirty="0"/>
              <a:t>Pęknięcie – zwłaszcza pourazowe</a:t>
            </a:r>
          </a:p>
          <a:p>
            <a:r>
              <a:rPr lang="pl-PL" dirty="0"/>
              <a:t>Krwiaki</a:t>
            </a:r>
          </a:p>
          <a:p>
            <a:r>
              <a:rPr lang="pl-PL" dirty="0"/>
              <a:t>Torbiele, ropnie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6205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8A398-572A-915B-7835-7D55AD90A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1E50F64-53FD-9038-A1CE-4235E3F1A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Trzustka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5AA4627-4C07-CD0A-62A2-12AAEDCDF5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Zmiany torbielowate (praktycznie nigdy torbiel prosta!)</a:t>
            </a:r>
          </a:p>
          <a:p>
            <a:pPr lvl="1"/>
            <a:r>
              <a:rPr lang="pl-PL" dirty="0"/>
              <a:t>IPMN-BD</a:t>
            </a:r>
          </a:p>
          <a:p>
            <a:pPr lvl="1"/>
            <a:r>
              <a:rPr lang="pl-PL" dirty="0"/>
              <a:t>IPMN-MD</a:t>
            </a:r>
          </a:p>
          <a:p>
            <a:pPr lvl="1"/>
            <a:r>
              <a:rPr lang="pl-PL" dirty="0"/>
              <a:t>APFC/</a:t>
            </a:r>
            <a:r>
              <a:rPr lang="pl-PL" dirty="0" err="1"/>
              <a:t>Pseudotorobiele</a:t>
            </a:r>
            <a:endParaRPr lang="pl-PL" dirty="0"/>
          </a:p>
          <a:p>
            <a:pPr lvl="1"/>
            <a:r>
              <a:rPr lang="pl-PL" dirty="0"/>
              <a:t>ANC/Zbiorniki otorbionej martwicy </a:t>
            </a:r>
          </a:p>
          <a:p>
            <a:r>
              <a:rPr lang="pl-PL" dirty="0"/>
              <a:t>Zmiany lite – typowo </a:t>
            </a:r>
            <a:r>
              <a:rPr lang="pl-PL" dirty="0" err="1"/>
              <a:t>hipoechogeniczne</a:t>
            </a:r>
            <a:endParaRPr lang="pl-PL" dirty="0"/>
          </a:p>
          <a:p>
            <a:pPr lvl="1"/>
            <a:r>
              <a:rPr lang="pl-PL" dirty="0"/>
              <a:t>Amputacja przewodu </a:t>
            </a:r>
            <a:r>
              <a:rPr lang="pl-PL" dirty="0" err="1"/>
              <a:t>Wirsunga</a:t>
            </a:r>
            <a:r>
              <a:rPr lang="pl-P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304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35312-2CE1-E86B-58F8-28DF102AC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804A0F12-3C08-EEC6-E290-A5BA20059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Nerki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461A7A14-C97F-684D-7D8C-9E94B23D0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Kamica</a:t>
            </a:r>
          </a:p>
          <a:p>
            <a:r>
              <a:rPr lang="pl-PL" dirty="0"/>
              <a:t>Zastój w UKM </a:t>
            </a:r>
          </a:p>
          <a:p>
            <a:r>
              <a:rPr lang="pl-PL" dirty="0"/>
              <a:t>Torbiele </a:t>
            </a:r>
          </a:p>
          <a:p>
            <a:pPr lvl="1"/>
            <a:r>
              <a:rPr lang="pl-PL" dirty="0"/>
              <a:t>Proste</a:t>
            </a:r>
          </a:p>
          <a:p>
            <a:pPr lvl="1"/>
            <a:r>
              <a:rPr lang="pl-PL" dirty="0"/>
              <a:t>Powikłane </a:t>
            </a:r>
          </a:p>
          <a:p>
            <a:pPr lvl="1"/>
            <a:r>
              <a:rPr lang="pl-PL" dirty="0"/>
              <a:t>Złożone</a:t>
            </a:r>
          </a:p>
          <a:p>
            <a:r>
              <a:rPr lang="pl-PL" dirty="0"/>
              <a:t>Atrofia/asymetria</a:t>
            </a:r>
          </a:p>
          <a:p>
            <a:r>
              <a:rPr lang="pl-PL" dirty="0"/>
              <a:t>Guzy łagodne (</a:t>
            </a:r>
            <a:r>
              <a:rPr lang="pl-PL" dirty="0" err="1"/>
              <a:t>angiomyolipoma</a:t>
            </a:r>
            <a:r>
              <a:rPr lang="pl-PL" dirty="0"/>
              <a:t>) </a:t>
            </a:r>
          </a:p>
          <a:p>
            <a:r>
              <a:rPr lang="pl-PL" dirty="0"/>
              <a:t>Guzy złośliwe</a:t>
            </a:r>
          </a:p>
        </p:txBody>
      </p:sp>
    </p:spTree>
    <p:extLst>
      <p:ext uri="{BB962C8B-B14F-4D97-AF65-F5344CB8AC3E}">
        <p14:creationId xmlns:p14="http://schemas.microsoft.com/office/powerpoint/2010/main" val="85781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4C6BA-AC09-D184-1BCC-72F4C5EE8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9C86F81-C051-16EF-15F0-8D65BC8F5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Pęcherz moczowy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8E705B9-DB57-ECE9-1FC3-1BD9625A05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Zastój po mikcji</a:t>
            </a:r>
          </a:p>
          <a:p>
            <a:r>
              <a:rPr lang="pl-PL" dirty="0"/>
              <a:t>Uchyłki</a:t>
            </a:r>
          </a:p>
          <a:p>
            <a:r>
              <a:rPr lang="pl-PL" dirty="0"/>
              <a:t>Pogrubienie ściany </a:t>
            </a:r>
          </a:p>
          <a:p>
            <a:pPr lvl="1"/>
            <a:r>
              <a:rPr lang="pl-PL" dirty="0"/>
              <a:t>w zapaleniu uogólnione</a:t>
            </a:r>
          </a:p>
          <a:p>
            <a:pPr lvl="1"/>
            <a:r>
              <a:rPr lang="pl-PL" dirty="0"/>
              <a:t>odcinkowe w nowotworach</a:t>
            </a:r>
          </a:p>
          <a:p>
            <a:r>
              <a:rPr lang="pl-PL" dirty="0"/>
              <a:t>Zagęszczenie moczu w zapaleniu</a:t>
            </a:r>
          </a:p>
          <a:p>
            <a:r>
              <a:rPr lang="pl-PL" dirty="0"/>
              <a:t>Polipowate guzy – brodawczaki, raki</a:t>
            </a:r>
          </a:p>
          <a:p>
            <a:r>
              <a:rPr lang="pl-PL" dirty="0"/>
              <a:t>Balon cewnika </a:t>
            </a:r>
            <a:r>
              <a:rPr lang="pl-PL" dirty="0" err="1"/>
              <a:t>Foleya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8675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D90C7-15DE-8423-968F-A6F9C444C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DC792589-21AD-2E7D-CEB8-79991D51B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Macica i jajniki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D226715-705D-F43E-8F1A-CC91F73C5C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Mięśniaki</a:t>
            </a:r>
          </a:p>
          <a:p>
            <a:r>
              <a:rPr lang="pl-PL" dirty="0"/>
              <a:t>Grubość endometrium </a:t>
            </a:r>
          </a:p>
          <a:p>
            <a:r>
              <a:rPr lang="pl-PL" dirty="0"/>
              <a:t>Ciąża</a:t>
            </a:r>
          </a:p>
          <a:p>
            <a:pPr lvl="1"/>
            <a:r>
              <a:rPr lang="pl-PL" dirty="0"/>
              <a:t>FHR</a:t>
            </a:r>
          </a:p>
          <a:p>
            <a:r>
              <a:rPr lang="pl-PL" dirty="0"/>
              <a:t>IUD</a:t>
            </a:r>
          </a:p>
          <a:p>
            <a:r>
              <a:rPr lang="pl-PL" dirty="0"/>
              <a:t>Rozmiar jajników, pęcherzyki</a:t>
            </a:r>
          </a:p>
          <a:p>
            <a:r>
              <a:rPr lang="pl-PL" dirty="0"/>
              <a:t>Guzy jajników </a:t>
            </a:r>
          </a:p>
          <a:p>
            <a:pPr lvl="1"/>
            <a:r>
              <a:rPr lang="pl-PL" dirty="0"/>
              <a:t>Torbielowate</a:t>
            </a:r>
          </a:p>
          <a:p>
            <a:pPr lvl="1"/>
            <a:r>
              <a:rPr lang="pl-PL" dirty="0"/>
              <a:t>Czasem lite</a:t>
            </a:r>
          </a:p>
        </p:txBody>
      </p:sp>
    </p:spTree>
    <p:extLst>
      <p:ext uri="{BB962C8B-B14F-4D97-AF65-F5344CB8AC3E}">
        <p14:creationId xmlns:p14="http://schemas.microsoft.com/office/powerpoint/2010/main" val="372764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F9567-0F2D-A17C-FBB7-BD0C6AF9D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BD4FDB89-E19A-4F8D-B4DC-9CEDAA23B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Prostata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19AF8898-B00E-E086-7BF2-1CA62DB67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Rozmiar </a:t>
            </a:r>
          </a:p>
          <a:p>
            <a:r>
              <a:rPr lang="pl-PL" dirty="0" err="1"/>
              <a:t>Wpuklanie</a:t>
            </a:r>
            <a:r>
              <a:rPr lang="pl-PL" dirty="0"/>
              <a:t> się do światła pęcherza moczowego</a:t>
            </a:r>
          </a:p>
          <a:p>
            <a:r>
              <a:rPr lang="pl-PL" dirty="0"/>
              <a:t>Asymetria, guzy</a:t>
            </a:r>
          </a:p>
        </p:txBody>
      </p:sp>
    </p:spTree>
    <p:extLst>
      <p:ext uri="{BB962C8B-B14F-4D97-AF65-F5344CB8AC3E}">
        <p14:creationId xmlns:p14="http://schemas.microsoft.com/office/powerpoint/2010/main" val="216053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36DF40C-629D-DB7F-C9AB-310D80F7F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Co nie jest standardowym protokołem badania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1DC9994-4BAF-4352-D05F-1F3DC39793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Żołądek</a:t>
            </a:r>
          </a:p>
          <a:p>
            <a:r>
              <a:rPr lang="pl-PL" dirty="0"/>
              <a:t>Jelita</a:t>
            </a:r>
          </a:p>
          <a:p>
            <a:r>
              <a:rPr lang="pl-PL" dirty="0"/>
              <a:t>Wyrostek robaczkowy</a:t>
            </a:r>
          </a:p>
          <a:p>
            <a:r>
              <a:rPr lang="pl-PL" dirty="0"/>
              <a:t>Powłoki </a:t>
            </a:r>
          </a:p>
          <a:p>
            <a:r>
              <a:rPr lang="pl-PL" dirty="0"/>
              <a:t>Przepukliny</a:t>
            </a:r>
          </a:p>
          <a:p>
            <a:r>
              <a:rPr lang="pl-PL" dirty="0"/>
              <a:t>Zaawansowana ocena dopplerowska</a:t>
            </a:r>
          </a:p>
        </p:txBody>
      </p:sp>
    </p:spTree>
    <p:extLst>
      <p:ext uri="{BB962C8B-B14F-4D97-AF65-F5344CB8AC3E}">
        <p14:creationId xmlns:p14="http://schemas.microsoft.com/office/powerpoint/2010/main" val="120383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chnika 16:9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33245_TF02787990_TF02787990" id="{E00529DA-E8C7-496A-B228-21B879F95DFC}" vid="{0B659D47-CB99-4BE9-B333-032F2F4003AC}"/>
    </a:ext>
  </a:extLst>
</a:theme>
</file>

<file path=ppt/theme/theme2.xml><?xml version="1.0" encoding="utf-8"?>
<a:theme xmlns:a="http://schemas.openxmlformats.org/drawingml/2006/main" name="Motyw pakietu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1345093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This simple template design works for technology and  businesses, but it's versatile enough to use in other contexts.  It features multiple slide layouts designed for widescreen (16x9 resolution) and includes a sample SmartArt list and chart that are easily editable.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2011-11-26T00:30:00+00:00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TP102787989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694266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LocMarketGroupTiers2 xmlns="4873beb7-5857-4685-be1f-d57550cc96c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09BF4D4-EF60-4196-BFC3-9462D6079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C67BEE-D13F-4BD2-98A5-34D8A0977F68}">
  <ds:schemaRefs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836F65B-1B07-41EE-A0E8-BC6EF38552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Prezentacja Potrójne linie obwodów elektrycznych (panoramiczna)</Template>
  <TotalTime>257</TotalTime>
  <Words>1200</Words>
  <Application>Microsoft Office PowerPoint</Application>
  <PresentationFormat>Niestandardowy</PresentationFormat>
  <Paragraphs>264</Paragraphs>
  <Slides>45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45</vt:i4>
      </vt:variant>
    </vt:vector>
  </HeadingPairs>
  <TitlesOfParts>
    <vt:vector size="48" baseType="lpstr">
      <vt:lpstr>Arial</vt:lpstr>
      <vt:lpstr>Calibri</vt:lpstr>
      <vt:lpstr>Technika 16:9</vt:lpstr>
      <vt:lpstr>USG jamy brzusznej i przestrzeni zaotrzewnowej </vt:lpstr>
      <vt:lpstr>Plan części seminaryjnej</vt:lpstr>
      <vt:lpstr>Plan części seminaryjnej – czasowo</vt:lpstr>
      <vt:lpstr>Podstawy techniczne</vt:lpstr>
      <vt:lpstr>Kompromis częstotliwości </vt:lpstr>
      <vt:lpstr>Typy głowic – convex </vt:lpstr>
      <vt:lpstr>Typy głowic – sektor, convex, liniowa</vt:lpstr>
      <vt:lpstr>Typy głowic - ginekologia </vt:lpstr>
      <vt:lpstr>Typy głowic – hockey, EUS</vt:lpstr>
      <vt:lpstr>Hipo, hiper</vt:lpstr>
      <vt:lpstr>Tryby pracy aparatu</vt:lpstr>
      <vt:lpstr>Color doppler</vt:lpstr>
      <vt:lpstr>Dual, Fuzja, inne</vt:lpstr>
      <vt:lpstr>Framerate (FPS) zależne klasy aparatu i włączonych opcji</vt:lpstr>
      <vt:lpstr>Artefakty - Cień akustyczny</vt:lpstr>
      <vt:lpstr>Artefakty - Cień akustyczny</vt:lpstr>
      <vt:lpstr>Artefakty - Cień akustyczny</vt:lpstr>
      <vt:lpstr>Artefakty - Cień akustyczny</vt:lpstr>
      <vt:lpstr>Wzmocnienie akustyczne</vt:lpstr>
      <vt:lpstr>Wzmocnienie akustyczne</vt:lpstr>
      <vt:lpstr>Wzmocnienie akustyczne</vt:lpstr>
      <vt:lpstr>Topografia ultrasonograficzna</vt:lpstr>
      <vt:lpstr>Typy ruchów głowicą</vt:lpstr>
      <vt:lpstr>Wątroba</vt:lpstr>
      <vt:lpstr>Pęcherzyk żółciowy</vt:lpstr>
      <vt:lpstr>Drogi żółciowe, żyła wrotna</vt:lpstr>
      <vt:lpstr>Trzustka</vt:lpstr>
      <vt:lpstr>Śledziona</vt:lpstr>
      <vt:lpstr>Nerki</vt:lpstr>
      <vt:lpstr>Pęcherz moczowy</vt:lpstr>
      <vt:lpstr>Aorta</vt:lpstr>
      <vt:lpstr>Przykładowy opis badania USG</vt:lpstr>
      <vt:lpstr>Przygotowanie do badania</vt:lpstr>
      <vt:lpstr>Wątroba</vt:lpstr>
      <vt:lpstr>Pęcherzyk żółciowy</vt:lpstr>
      <vt:lpstr>Drogi żółciowe</vt:lpstr>
      <vt:lpstr>Naczynia</vt:lpstr>
      <vt:lpstr>Żyła wrotna, żyły wątrobowe </vt:lpstr>
      <vt:lpstr>Śledziona</vt:lpstr>
      <vt:lpstr>Trzustka</vt:lpstr>
      <vt:lpstr>Nerki</vt:lpstr>
      <vt:lpstr>Pęcherz moczowy</vt:lpstr>
      <vt:lpstr>Macica i jajniki</vt:lpstr>
      <vt:lpstr>Prostata</vt:lpstr>
      <vt:lpstr>Co nie jest standardowym protokołem badania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Oskar Bożek</dc:creator>
  <cp:lastModifiedBy>Oskar Bożek</cp:lastModifiedBy>
  <cp:revision>2</cp:revision>
  <dcterms:created xsi:type="dcterms:W3CDTF">2026-09-11T18:07:32Z</dcterms:created>
  <dcterms:modified xsi:type="dcterms:W3CDTF">2026-09-11T22:28:52Z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